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4" r:id="rId4"/>
    <p:sldId id="265" r:id="rId5"/>
    <p:sldId id="258" r:id="rId6"/>
    <p:sldId id="266" r:id="rId7"/>
    <p:sldId id="259" r:id="rId8"/>
    <p:sldId id="261" r:id="rId9"/>
    <p:sldId id="262" r:id="rId1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30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1828875-3549-4C51-A5F5-0CD4E3158C3B}" type="datetimeFigureOut">
              <a:rPr kumimoji="1" lang="ja-JP" altLang="en-US" smtClean="0"/>
              <a:pPr/>
              <a:t>2015/7/1</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82E5A35-7404-4FFA-A277-BC812216EEFF}" type="slidenum">
              <a:rPr kumimoji="1" lang="ja-JP" altLang="en-US" smtClean="0"/>
              <a:pPr/>
              <a:t>‹#›</a:t>
            </a:fld>
            <a:endParaRPr kumimoji="1" lang="ja-JP" altLang="en-US"/>
          </a:p>
        </p:txBody>
      </p:sp>
    </p:spTree>
    <p:extLst>
      <p:ext uri="{BB962C8B-B14F-4D97-AF65-F5344CB8AC3E}">
        <p14:creationId xmlns:p14="http://schemas.microsoft.com/office/powerpoint/2010/main" val="126805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638F21C-FE5B-4B8A-9F81-A0037A010DAA}"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81F867-DD31-47FF-A452-8FE1DECD55C8}"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338F06B-F444-43AC-AD2B-46469F4BF41F}"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F3F2A94-1105-465A-B43F-8AF31C56C19B}"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B4134EA-E405-4743-8057-CAA700DD47CE}" type="datetime1">
              <a:rPr kumimoji="1" lang="ja-JP" altLang="en-US" smtClean="0"/>
              <a:pPr/>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418C091-DFBC-48DB-BA8D-4D5BEAC3E9B0}"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5444BBF-4454-4119-9D8D-C010812DDF03}" type="datetime1">
              <a:rPr kumimoji="1" lang="ja-JP" altLang="en-US" smtClean="0"/>
              <a:pPr/>
              <a:t>2015/7/1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FF9442D-E960-4B04-A337-FAA7233BC5FC}" type="datetime1">
              <a:rPr kumimoji="1" lang="ja-JP" altLang="en-US" smtClean="0"/>
              <a:pPr/>
              <a:t>2015/7/1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DDF8CA8-802F-46D0-B9EA-3C50A5729614}" type="datetime1">
              <a:rPr kumimoji="1" lang="ja-JP" altLang="en-US" smtClean="0"/>
              <a:pPr/>
              <a:t>2015/7/1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1735C64-3BE6-4A4C-A80D-E5EC836021A6}"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50A596-0A00-46A9-877B-E82FA3FEAAB0}" type="datetime1">
              <a:rPr kumimoji="1" lang="ja-JP" altLang="en-US" smtClean="0"/>
              <a:pPr/>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FBC33D-7C77-4BB1-8995-96808F1EADA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8790B-FAFD-422C-B833-77285204E391}" type="datetime1">
              <a:rPr kumimoji="1" lang="ja-JP" altLang="en-US" smtClean="0"/>
              <a:pPr/>
              <a:t>2015/7/1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BC33D-7C77-4BB1-8995-96808F1EADA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764704"/>
            <a:ext cx="8750776" cy="6093296"/>
          </a:xfrm>
        </p:spPr>
        <p:txBody>
          <a:bodyPr>
            <a:normAutofit fontScale="90000"/>
          </a:bodyPr>
          <a:lstStyle/>
          <a:p>
            <a:pPr algn="l"/>
            <a:r>
              <a:rPr lang="ja-JP" altLang="en-US" sz="5300" dirty="0"/>
              <a:t>乳房再建手術体験者の</a:t>
            </a:r>
            <a:r>
              <a:rPr lang="ja-JP" altLang="en-US" sz="5300" dirty="0" smtClean="0"/>
              <a:t>語り</a:t>
            </a:r>
            <a:r>
              <a:rPr lang="en-US" altLang="ja-JP" sz="5300" dirty="0" smtClean="0"/>
              <a:t/>
            </a:r>
            <a:br>
              <a:rPr lang="en-US" altLang="ja-JP" sz="5300" dirty="0" smtClean="0"/>
            </a:br>
            <a:r>
              <a:rPr lang="ja-JP" altLang="en-US" sz="5300" dirty="0" smtClean="0"/>
              <a:t>に</a:t>
            </a:r>
            <a:r>
              <a:rPr lang="ja-JP" altLang="en-US" sz="5300" dirty="0"/>
              <a:t>おける自己</a:t>
            </a:r>
            <a:r>
              <a:rPr lang="ja-JP" altLang="en-US" sz="5300" dirty="0" smtClean="0"/>
              <a:t>イメージ</a:t>
            </a:r>
            <a:r>
              <a:rPr lang="en-US" altLang="ja-JP" sz="5300" dirty="0" smtClean="0"/>
              <a:t/>
            </a:r>
            <a:br>
              <a:rPr lang="en-US" altLang="ja-JP" sz="5300" dirty="0" smtClean="0"/>
            </a:br>
            <a:r>
              <a:rPr lang="ja-JP" altLang="en-US" sz="5300" dirty="0" smtClean="0"/>
              <a:t>と</a:t>
            </a:r>
            <a:r>
              <a:rPr lang="ja-JP" altLang="en-US" sz="5300" dirty="0"/>
              <a:t>楽観</a:t>
            </a:r>
            <a:r>
              <a:rPr lang="ja-JP" altLang="en-US" sz="5300" dirty="0" smtClean="0"/>
              <a:t>主義</a:t>
            </a:r>
            <a:r>
              <a:rPr lang="ja-JP" altLang="en-US" sz="5300" dirty="0"/>
              <a:t>　　</a:t>
            </a:r>
            <a:br>
              <a:rPr lang="ja-JP" altLang="en-US" sz="5300" dirty="0"/>
            </a:br>
            <a:r>
              <a:rPr lang="ja-JP" altLang="en-US" sz="3100" dirty="0"/>
              <a:t>○いとうたけひこ</a:t>
            </a:r>
            <a:r>
              <a:rPr lang="en-US" sz="3100" baseline="30000" dirty="0"/>
              <a:t>1)</a:t>
            </a:r>
            <a:r>
              <a:rPr lang="ja-JP" altLang="en-US" sz="3100" dirty="0"/>
              <a:t>　山崎　創</a:t>
            </a:r>
            <a:r>
              <a:rPr lang="en-US" sz="3100" baseline="30000" dirty="0"/>
              <a:t>2</a:t>
            </a:r>
            <a:r>
              <a:rPr lang="en-US" sz="3100" baseline="30000" dirty="0" smtClean="0"/>
              <a:t>)</a:t>
            </a:r>
            <a:br>
              <a:rPr lang="en-US" sz="3100" baseline="30000" dirty="0" smtClean="0"/>
            </a:br>
            <a:r>
              <a:rPr lang="ja-JP" altLang="en-US" sz="3100" dirty="0"/>
              <a:t>　渡邊愛祈</a:t>
            </a:r>
            <a:r>
              <a:rPr lang="en-US" sz="3100" baseline="30000" dirty="0"/>
              <a:t>3)</a:t>
            </a:r>
            <a:r>
              <a:rPr lang="ja-JP" altLang="en-US" sz="3100" dirty="0"/>
              <a:t>　井上孝代</a:t>
            </a:r>
            <a:r>
              <a:rPr lang="en-US" sz="3100" baseline="30000" dirty="0"/>
              <a:t>4)</a:t>
            </a:r>
            <a:r>
              <a:rPr lang="ja-JP" altLang="en-US" sz="2000" dirty="0"/>
              <a:t/>
            </a:r>
            <a:br>
              <a:rPr lang="ja-JP" altLang="en-US" sz="2000" dirty="0"/>
            </a:br>
            <a:r>
              <a:rPr lang="en-US" sz="2000" baseline="30000" dirty="0" smtClean="0"/>
              <a:t>1</a:t>
            </a:r>
            <a:r>
              <a:rPr lang="en-US" sz="2000" baseline="30000" dirty="0"/>
              <a:t>)</a:t>
            </a:r>
            <a:r>
              <a:rPr lang="ja-JP" altLang="en-US" sz="2000" dirty="0"/>
              <a:t>和光大学現代人間学部　</a:t>
            </a:r>
            <a:r>
              <a:rPr lang="en-US" altLang="ja-JP" sz="2000" dirty="0" smtClean="0"/>
              <a:t/>
            </a:r>
            <a:br>
              <a:rPr lang="en-US" altLang="ja-JP" sz="2000" dirty="0" smtClean="0"/>
            </a:br>
            <a:r>
              <a:rPr lang="en-US" sz="2000" baseline="30000" dirty="0" smtClean="0"/>
              <a:t>2</a:t>
            </a:r>
            <a:r>
              <a:rPr lang="en-US" sz="2000" baseline="30000" dirty="0"/>
              <a:t>)</a:t>
            </a:r>
            <a:r>
              <a:rPr lang="ja-JP" altLang="en-US" sz="2000" dirty="0"/>
              <a:t>四谷</a:t>
            </a:r>
            <a:r>
              <a:rPr lang="ja-JP" altLang="en-US" sz="2000" dirty="0" err="1"/>
              <a:t>ゆい</a:t>
            </a:r>
            <a:r>
              <a:rPr lang="ja-JP" altLang="en-US" sz="2000" dirty="0" smtClean="0"/>
              <a:t>クリニック</a:t>
            </a:r>
            <a:r>
              <a:rPr lang="en-US" altLang="ja-JP" sz="2000" dirty="0" smtClean="0"/>
              <a:t/>
            </a:r>
            <a:br>
              <a:rPr lang="en-US" altLang="ja-JP" sz="2000" dirty="0" smtClean="0"/>
            </a:br>
            <a:r>
              <a:rPr lang="en-US" sz="2000" baseline="30000" dirty="0" smtClean="0"/>
              <a:t>3</a:t>
            </a:r>
            <a:r>
              <a:rPr lang="en-US" sz="2000" baseline="30000" dirty="0"/>
              <a:t>)</a:t>
            </a:r>
            <a:r>
              <a:rPr lang="ja-JP" altLang="en-US" sz="2000" dirty="0"/>
              <a:t>明治学院大学大学院　</a:t>
            </a:r>
            <a:r>
              <a:rPr lang="en-US" altLang="ja-JP" sz="2000" dirty="0" smtClean="0"/>
              <a:t/>
            </a:r>
            <a:br>
              <a:rPr lang="en-US" altLang="ja-JP" sz="2000" dirty="0" smtClean="0"/>
            </a:br>
            <a:r>
              <a:rPr lang="en-US" sz="2000" baseline="30000" dirty="0" smtClean="0"/>
              <a:t>4</a:t>
            </a:r>
            <a:r>
              <a:rPr lang="en-US" sz="2000" baseline="30000" dirty="0"/>
              <a:t>)</a:t>
            </a:r>
            <a:r>
              <a:rPr lang="ja-JP" altLang="en-US" sz="2000" dirty="0"/>
              <a:t>明治学院大学心理</a:t>
            </a:r>
            <a:r>
              <a:rPr lang="ja-JP" altLang="en-US" sz="2000" dirty="0" smtClean="0"/>
              <a:t>学部</a:t>
            </a:r>
            <a:r>
              <a:rPr lang="en-US" altLang="ja-JP" sz="2000" dirty="0" smtClean="0"/>
              <a:t/>
            </a:r>
            <a:br>
              <a:rPr lang="en-US" altLang="ja-JP" sz="2000" dirty="0" smtClean="0"/>
            </a:br>
            <a:r>
              <a:rPr lang="ja-JP" altLang="en-US" sz="2200" dirty="0" smtClean="0"/>
              <a:t>キーワード</a:t>
            </a:r>
            <a:r>
              <a:rPr lang="ja-JP" altLang="en-US" sz="2200" dirty="0"/>
              <a:t>：乳がん、自己概念、病いの</a:t>
            </a:r>
            <a:r>
              <a:rPr lang="ja-JP" altLang="en-US" sz="2200" dirty="0" smtClean="0"/>
              <a:t>語り、</a:t>
            </a:r>
            <a:r>
              <a:rPr lang="en-US" altLang="ja-JP" sz="2200" dirty="0" smtClean="0"/>
              <a:t/>
            </a:r>
            <a:br>
              <a:rPr lang="en-US" altLang="ja-JP" sz="2200" dirty="0" smtClean="0"/>
            </a:br>
            <a:r>
              <a:rPr lang="ja-JP" altLang="en-US" sz="2200" dirty="0" smtClean="0"/>
              <a:t>　　　　　原因</a:t>
            </a:r>
            <a:r>
              <a:rPr lang="ja-JP" altLang="en-US" sz="2200" dirty="0"/>
              <a:t>帰属、探求の語り、回復の</a:t>
            </a:r>
            <a:r>
              <a:rPr lang="ja-JP" altLang="en-US" sz="2200" dirty="0" smtClean="0"/>
              <a:t>語り</a:t>
            </a:r>
            <a:r>
              <a:rPr lang="en-US" altLang="ja-JP" sz="2200" dirty="0" smtClean="0"/>
              <a:t/>
            </a:r>
            <a:br>
              <a:rPr lang="en-US" altLang="ja-JP" sz="2200" dirty="0" smtClean="0"/>
            </a:br>
            <a:r>
              <a:rPr lang="ja-JP" altLang="en-US" sz="2000" dirty="0" smtClean="0"/>
              <a:t>日本応用心理学会第</a:t>
            </a:r>
            <a:r>
              <a:rPr lang="en-US" altLang="ja-JP" sz="2000" dirty="0" smtClean="0"/>
              <a:t>78</a:t>
            </a:r>
            <a:r>
              <a:rPr lang="ja-JP" altLang="en-US" sz="2000" dirty="0" smtClean="0"/>
              <a:t>回大会　</a:t>
            </a:r>
            <a:r>
              <a:rPr lang="en-US" altLang="ja-JP" sz="2000" dirty="0" smtClean="0"/>
              <a:t/>
            </a:r>
            <a:br>
              <a:rPr lang="en-US" altLang="ja-JP" sz="2000" dirty="0" smtClean="0"/>
            </a:br>
            <a:r>
              <a:rPr lang="ja-JP" altLang="en-US" sz="2000" dirty="0" smtClean="0"/>
              <a:t>ポスター発表２　臨床・相談　</a:t>
            </a:r>
            <a:r>
              <a:rPr lang="en-US" altLang="ja-JP" sz="2000" dirty="0" smtClean="0"/>
              <a:t>11P-21</a:t>
            </a:r>
            <a:r>
              <a:rPr lang="ja-JP" altLang="en-US" sz="2000" dirty="0" smtClean="0"/>
              <a:t>　</a:t>
            </a:r>
            <a:r>
              <a:rPr lang="en-US" altLang="ja-JP" sz="2000" dirty="0" smtClean="0"/>
              <a:t/>
            </a:r>
            <a:br>
              <a:rPr lang="en-US" altLang="ja-JP" sz="2000" dirty="0" smtClean="0"/>
            </a:br>
            <a:r>
              <a:rPr lang="en-US" altLang="ja-JP" sz="2000" dirty="0" smtClean="0">
                <a:solidFill>
                  <a:srgbClr val="FF0000"/>
                </a:solidFill>
              </a:rPr>
              <a:t>90cm*180cm</a:t>
            </a:r>
            <a:r>
              <a:rPr lang="en-US" altLang="ja-JP" sz="2000" dirty="0" smtClean="0"/>
              <a:t/>
            </a:r>
            <a:br>
              <a:rPr lang="en-US" altLang="ja-JP" sz="2000" dirty="0" smtClean="0"/>
            </a:br>
            <a:r>
              <a:rPr lang="ja-JP" altLang="en-US" sz="2000" dirty="0" smtClean="0"/>
              <a:t>信州大学人文学部棟　</a:t>
            </a:r>
            <a:r>
              <a:rPr lang="en-US" altLang="ja-JP" sz="2000" dirty="0" smtClean="0"/>
              <a:t>204</a:t>
            </a:r>
            <a:r>
              <a:rPr lang="ja-JP" altLang="en-US" sz="2000" dirty="0" smtClean="0"/>
              <a:t>演習室</a:t>
            </a:r>
            <a:r>
              <a:rPr lang="en-US" altLang="ja-JP" sz="2000" dirty="0" smtClean="0"/>
              <a:t/>
            </a:r>
            <a:br>
              <a:rPr lang="en-US" altLang="ja-JP" sz="2000" dirty="0" smtClean="0"/>
            </a:br>
            <a:r>
              <a:rPr lang="en-US" altLang="ja-JP" sz="2000" dirty="0" smtClean="0"/>
              <a:t>2011</a:t>
            </a:r>
            <a:r>
              <a:rPr lang="ja-JP" altLang="en-US" sz="2000" dirty="0" smtClean="0"/>
              <a:t>年</a:t>
            </a:r>
            <a:r>
              <a:rPr lang="en-US" altLang="ja-JP" sz="2000" dirty="0" smtClean="0"/>
              <a:t>9</a:t>
            </a:r>
            <a:r>
              <a:rPr lang="ja-JP" altLang="en-US" sz="2000" dirty="0" smtClean="0"/>
              <a:t>月</a:t>
            </a:r>
            <a:r>
              <a:rPr lang="en-US" altLang="ja-JP" sz="2000" dirty="0" smtClean="0"/>
              <a:t>11</a:t>
            </a:r>
            <a:r>
              <a:rPr lang="ja-JP" altLang="en-US" sz="2000" dirty="0" smtClean="0"/>
              <a:t>日</a:t>
            </a:r>
            <a:r>
              <a:rPr lang="en-US" altLang="ja-JP" sz="2000" dirty="0" smtClean="0"/>
              <a:t>9:30-11:30</a:t>
            </a:r>
            <a:r>
              <a:rPr lang="ja-JP" altLang="en-US" sz="2000" dirty="0" smtClean="0"/>
              <a:t>　</a:t>
            </a:r>
            <a:r>
              <a:rPr lang="en-US" altLang="ja-JP" sz="2000" dirty="0" smtClean="0"/>
              <a:t/>
            </a:r>
            <a:br>
              <a:rPr lang="en-US" altLang="ja-JP" sz="2000" dirty="0" smtClean="0"/>
            </a:br>
            <a:r>
              <a:rPr lang="ja-JP" altLang="en-US" sz="3100" dirty="0" smtClean="0"/>
              <a:t>責任在席時間</a:t>
            </a:r>
            <a:r>
              <a:rPr lang="en-US" altLang="ja-JP" sz="3100" dirty="0" smtClean="0"/>
              <a:t>9:30-10:30</a:t>
            </a:r>
            <a:br>
              <a:rPr lang="en-US" altLang="ja-JP" sz="3100" dirty="0" smtClean="0"/>
            </a:br>
            <a:endParaRPr kumimoji="1" lang="ja-JP" altLang="en-US" dirty="0"/>
          </a:p>
        </p:txBody>
      </p:sp>
      <p:sp>
        <p:nvSpPr>
          <p:cNvPr id="4" name="日付プレースホルダ 3"/>
          <p:cNvSpPr>
            <a:spLocks noGrp="1"/>
          </p:cNvSpPr>
          <p:nvPr>
            <p:ph type="dt" sz="half" idx="10"/>
          </p:nvPr>
        </p:nvSpPr>
        <p:spPr/>
        <p:txBody>
          <a:bodyPr/>
          <a:lstStyle/>
          <a:p>
            <a:fld id="{4E4B9893-5F24-4B6E-A1C2-4204A61368E7}" type="datetime1">
              <a:rPr kumimoji="1" lang="ja-JP" altLang="en-US" smtClean="0"/>
              <a:pPr/>
              <a:t>2015/7/1</a:t>
            </a:fld>
            <a:endParaRPr kumimoji="1" lang="ja-JP" altLang="en-US" dirty="0"/>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1</a:t>
            </a:fld>
            <a:endParaRPr kumimoji="1" lang="ja-JP" altLang="en-US"/>
          </a:p>
        </p:txBody>
      </p:sp>
      <p:pic>
        <p:nvPicPr>
          <p:cNvPr id="8194" name="Picture 2" descr="http://livedoor.blogimg.jp/jeao/imgs/2/1/2174337f.png"/>
          <p:cNvPicPr>
            <a:picLocks noChangeAspect="1" noChangeArrowheads="1"/>
          </p:cNvPicPr>
          <p:nvPr/>
        </p:nvPicPr>
        <p:blipFill>
          <a:blip r:embed="rId2"/>
          <a:srcRect/>
          <a:stretch>
            <a:fillRect/>
          </a:stretch>
        </p:blipFill>
        <p:spPr bwMode="auto">
          <a:xfrm>
            <a:off x="4900825" y="1785926"/>
            <a:ext cx="4243175" cy="50720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274638"/>
            <a:ext cx="8401080" cy="296842"/>
          </a:xfrm>
        </p:spPr>
        <p:txBody>
          <a:bodyPr>
            <a:normAutofit fontScale="90000"/>
          </a:bodyPr>
          <a:lstStyle/>
          <a:p>
            <a:r>
              <a:rPr kumimoji="1" lang="en-US" altLang="ja-JP" dirty="0" smtClean="0"/>
              <a:t>【</a:t>
            </a:r>
            <a:r>
              <a:rPr kumimoji="1" lang="ja-JP" altLang="en-US" dirty="0" smtClean="0"/>
              <a:t>問題</a:t>
            </a:r>
            <a:r>
              <a:rPr kumimoji="1" lang="en-US" altLang="ja-JP" dirty="0" smtClean="0"/>
              <a:t>】</a:t>
            </a:r>
            <a:r>
              <a:rPr kumimoji="1" lang="ja-JP" altLang="en-US" dirty="0" smtClean="0"/>
              <a:t>①</a:t>
            </a:r>
            <a:r>
              <a:rPr lang="ja-JP" altLang="en-US" dirty="0" smtClean="0"/>
              <a:t>乳房再建手術とは</a:t>
            </a:r>
            <a:endParaRPr kumimoji="1" lang="ja-JP" altLang="en-US" dirty="0"/>
          </a:p>
        </p:txBody>
      </p:sp>
      <p:sp>
        <p:nvSpPr>
          <p:cNvPr id="3" name="コンテンツ プレースホルダ 2"/>
          <p:cNvSpPr>
            <a:spLocks noGrp="1"/>
          </p:cNvSpPr>
          <p:nvPr>
            <p:ph idx="1"/>
          </p:nvPr>
        </p:nvSpPr>
        <p:spPr>
          <a:xfrm>
            <a:off x="0" y="1071546"/>
            <a:ext cx="8215338" cy="5786454"/>
          </a:xfrm>
        </p:spPr>
        <p:txBody>
          <a:bodyPr>
            <a:normAutofit/>
          </a:bodyPr>
          <a:lstStyle/>
          <a:p>
            <a:r>
              <a:rPr lang="ja-JP" altLang="en-US" sz="4000" dirty="0" smtClean="0"/>
              <a:t>乳房再建手術とは乳がん切除後の乳房を再建する手術であり、乳房温存手術とともに形態温存手術として「整容性を温存できる」治療法として近年増加してきている（久留宮ほか</a:t>
            </a:r>
            <a:r>
              <a:rPr lang="en-US" sz="4000" dirty="0" smtClean="0"/>
              <a:t>, 2010</a:t>
            </a:r>
            <a:r>
              <a:rPr lang="ja-JP" altLang="en-US" sz="4000" dirty="0" smtClean="0"/>
              <a:t>）。</a:t>
            </a:r>
            <a:endParaRPr lang="en-US" altLang="ja-JP" sz="4000" dirty="0" smtClean="0"/>
          </a:p>
          <a:p>
            <a:endParaRPr lang="en-US" altLang="ja-JP" dirty="0" smtClean="0"/>
          </a:p>
          <a:p>
            <a:r>
              <a:rPr lang="ja-JP" altLang="en-US" sz="2800" dirty="0" smtClean="0"/>
              <a:t>○久留宮康浩，長谷川洋，坂本英至ほか：一期的乳房再建手術が乳癌の治療体系に及ぼす影響　日本外科学会雑誌</a:t>
            </a:r>
            <a:r>
              <a:rPr lang="en-US" sz="2800" dirty="0" smtClean="0"/>
              <a:t> 111(</a:t>
            </a:r>
            <a:r>
              <a:rPr lang="ja-JP" altLang="en-US" sz="2800" dirty="0" smtClean="0"/>
              <a:t>臨時増刊号</a:t>
            </a:r>
            <a:r>
              <a:rPr lang="en-US" sz="2800" dirty="0" smtClean="0"/>
              <a:t>_2), 562</a:t>
            </a:r>
            <a:r>
              <a:rPr lang="ja-JP" altLang="en-US" sz="2800" dirty="0" err="1" smtClean="0"/>
              <a:t>，</a:t>
            </a:r>
            <a:r>
              <a:rPr lang="en-US" sz="2800" dirty="0" smtClean="0"/>
              <a:t>2010</a:t>
            </a:r>
            <a:r>
              <a:rPr lang="ja-JP" altLang="en-US" sz="2800" dirty="0" err="1" smtClean="0"/>
              <a:t>．</a:t>
            </a:r>
            <a:endParaRPr lang="en-US" altLang="ja-JP" sz="2800" dirty="0" smtClean="0"/>
          </a:p>
          <a:p>
            <a:endParaRPr kumimoji="1" lang="ja-JP" altLang="en-US" dirty="0"/>
          </a:p>
        </p:txBody>
      </p:sp>
      <p:sp>
        <p:nvSpPr>
          <p:cNvPr id="4" name="日付プレースホルダ 3"/>
          <p:cNvSpPr>
            <a:spLocks noGrp="1"/>
          </p:cNvSpPr>
          <p:nvPr>
            <p:ph type="dt" sz="half" idx="10"/>
          </p:nvPr>
        </p:nvSpPr>
        <p:spPr/>
        <p:txBody>
          <a:bodyPr/>
          <a:lstStyle/>
          <a:p>
            <a:fld id="{75608852-3728-476B-A80B-738F1C72066F}"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686800" cy="642918"/>
          </a:xfrm>
        </p:spPr>
        <p:txBody>
          <a:bodyPr>
            <a:normAutofit fontScale="90000"/>
          </a:bodyPr>
          <a:lstStyle/>
          <a:p>
            <a:r>
              <a:rPr kumimoji="1" lang="en-US" altLang="ja-JP" dirty="0" smtClean="0"/>
              <a:t>【</a:t>
            </a:r>
            <a:r>
              <a:rPr kumimoji="1" lang="ja-JP" altLang="en-US" dirty="0" smtClean="0"/>
              <a:t>問題</a:t>
            </a:r>
            <a:r>
              <a:rPr kumimoji="1" lang="en-US" altLang="ja-JP" dirty="0" smtClean="0"/>
              <a:t>】</a:t>
            </a:r>
            <a:r>
              <a:rPr kumimoji="1" lang="ja-JP" altLang="en-US" dirty="0" smtClean="0"/>
              <a:t>②</a:t>
            </a:r>
            <a:r>
              <a:rPr lang="ja-JP" altLang="en-US" dirty="0" smtClean="0"/>
              <a:t> 患者の自己概念の変容</a:t>
            </a:r>
            <a:endParaRPr kumimoji="1" lang="ja-JP" altLang="en-US" dirty="0"/>
          </a:p>
        </p:txBody>
      </p:sp>
      <p:sp>
        <p:nvSpPr>
          <p:cNvPr id="3" name="コンテンツ プレースホルダ 2"/>
          <p:cNvSpPr>
            <a:spLocks noGrp="1"/>
          </p:cNvSpPr>
          <p:nvPr>
            <p:ph idx="1"/>
          </p:nvPr>
        </p:nvSpPr>
        <p:spPr>
          <a:xfrm>
            <a:off x="0" y="571480"/>
            <a:ext cx="9144000" cy="6286520"/>
          </a:xfrm>
        </p:spPr>
        <p:txBody>
          <a:bodyPr>
            <a:noAutofit/>
          </a:bodyPr>
          <a:lstStyle/>
          <a:p>
            <a:r>
              <a:rPr lang="ja-JP" altLang="en-US" dirty="0" smtClean="0"/>
              <a:t>砂賀・二渡（</a:t>
            </a:r>
            <a:r>
              <a:rPr lang="en-US" dirty="0" smtClean="0"/>
              <a:t>2008</a:t>
            </a:r>
            <a:r>
              <a:rPr lang="ja-JP" altLang="en-US" dirty="0" smtClean="0"/>
              <a:t>）は、</a:t>
            </a:r>
            <a:r>
              <a:rPr lang="en-US" dirty="0" smtClean="0"/>
              <a:t>2</a:t>
            </a:r>
            <a:r>
              <a:rPr lang="ja-JP" altLang="en-US" dirty="0" smtClean="0"/>
              <a:t>名の乳房再建手術の患者にインタビューを行いライフストーリーの視点から、自己概念の変容について次の４つを仮説生成的に説明している。</a:t>
            </a:r>
            <a:endParaRPr lang="en-US" altLang="ja-JP" dirty="0" smtClean="0"/>
          </a:p>
          <a:p>
            <a:r>
              <a:rPr lang="ja-JP" altLang="en-US" sz="2800" dirty="0" smtClean="0">
                <a:solidFill>
                  <a:srgbClr val="002060"/>
                </a:solidFill>
              </a:rPr>
              <a:t>◯砂賀道子，二渡玉江：乳がん体験者の自己概念の変化と乳房再建の意味づけ．　北関東医学会　</a:t>
            </a:r>
            <a:r>
              <a:rPr lang="en-US" sz="2800" dirty="0" smtClean="0">
                <a:solidFill>
                  <a:srgbClr val="002060"/>
                </a:solidFill>
              </a:rPr>
              <a:t>58</a:t>
            </a:r>
            <a:r>
              <a:rPr lang="ja-JP" altLang="en-US" sz="2800" dirty="0" smtClean="0">
                <a:solidFill>
                  <a:srgbClr val="002060"/>
                </a:solidFill>
              </a:rPr>
              <a:t>：</a:t>
            </a:r>
            <a:r>
              <a:rPr lang="en-US" sz="2800" dirty="0" smtClean="0">
                <a:solidFill>
                  <a:srgbClr val="002060"/>
                </a:solidFill>
              </a:rPr>
              <a:t>377-386</a:t>
            </a:r>
            <a:r>
              <a:rPr lang="ja-JP" altLang="en-US" sz="2800" dirty="0" err="1" smtClean="0">
                <a:solidFill>
                  <a:srgbClr val="002060"/>
                </a:solidFill>
              </a:rPr>
              <a:t>，</a:t>
            </a:r>
            <a:r>
              <a:rPr lang="en-US" sz="2800" dirty="0" smtClean="0">
                <a:solidFill>
                  <a:srgbClr val="002060"/>
                </a:solidFill>
              </a:rPr>
              <a:t>2008</a:t>
            </a:r>
            <a:r>
              <a:rPr lang="ja-JP" altLang="en-US" sz="2800" dirty="0" err="1" smtClean="0">
                <a:solidFill>
                  <a:srgbClr val="002060"/>
                </a:solidFill>
              </a:rPr>
              <a:t>．</a:t>
            </a:r>
            <a:r>
              <a:rPr lang="ja-JP" altLang="en-US" sz="2800" dirty="0" smtClean="0">
                <a:solidFill>
                  <a:srgbClr val="002060"/>
                </a:solidFill>
              </a:rPr>
              <a:t>　　</a:t>
            </a:r>
            <a:endParaRPr lang="en-US" altLang="ja-JP" sz="2800" dirty="0" smtClean="0"/>
          </a:p>
          <a:p>
            <a:r>
              <a:rPr lang="ja-JP" altLang="en-US" sz="2800" dirty="0" smtClean="0"/>
              <a:t>まず第１は（１Ｂ）「乳がんであることを人には言えない」というテーマである。ここで焦点になるのは人間関係（関係性の苦痛）である。それとともに、「乳がんになったことで女性としての価値が失われ、思い描いていた自己実現が果たせないのではないかという否定的な自己概念」と考察している。</a:t>
            </a:r>
            <a:endParaRPr lang="en-US" altLang="ja-JP" sz="2800" dirty="0" smtClean="0"/>
          </a:p>
        </p:txBody>
      </p:sp>
      <p:sp>
        <p:nvSpPr>
          <p:cNvPr id="4" name="日付プレースホルダ 3"/>
          <p:cNvSpPr>
            <a:spLocks noGrp="1"/>
          </p:cNvSpPr>
          <p:nvPr>
            <p:ph type="dt" sz="half" idx="10"/>
          </p:nvPr>
        </p:nvSpPr>
        <p:spPr/>
        <p:txBody>
          <a:bodyPr/>
          <a:lstStyle/>
          <a:p>
            <a:fld id="{64BF2A59-3C16-4F47-8A57-01BE48C40FBD}"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85720" y="357166"/>
            <a:ext cx="8858280" cy="6286544"/>
          </a:xfrm>
        </p:spPr>
        <p:txBody>
          <a:bodyPr>
            <a:normAutofit fontScale="92500" lnSpcReduction="20000"/>
          </a:bodyPr>
          <a:lstStyle/>
          <a:p>
            <a:r>
              <a:rPr lang="ja-JP" altLang="en-US" dirty="0" smtClean="0"/>
              <a:t>次に第２は（２）「手術と乳房喪失・変形へのコンプレックスとの間の揺れ動き」というテーマである。これは「病気の進行に対して最善の治療であると確信したはずの手術と、それによって大きく変化するボディイメージや自己の喪失感との間で揺れ動く自己概念」として説明している。</a:t>
            </a:r>
            <a:endParaRPr lang="en-US" altLang="ja-JP" dirty="0" smtClean="0"/>
          </a:p>
          <a:p>
            <a:r>
              <a:rPr lang="ja-JP" altLang="en-US" dirty="0" smtClean="0"/>
              <a:t>さらに第３は（３）「乳房再建への期待」というテーマである。これは「自己概念の大きな揺らぎを体験しながら、喪失や変化を補う最善の方法として乳房再建に期待する」と説明されている。</a:t>
            </a:r>
            <a:endParaRPr lang="en-US" altLang="ja-JP" dirty="0" smtClean="0"/>
          </a:p>
          <a:p>
            <a:r>
              <a:rPr lang="ja-JP" altLang="en-US" dirty="0" smtClean="0"/>
              <a:t>最後に第４は（４</a:t>
            </a:r>
            <a:r>
              <a:rPr lang="en-US" dirty="0" smtClean="0"/>
              <a:t>A</a:t>
            </a:r>
            <a:r>
              <a:rPr lang="ja-JP" altLang="en-US" dirty="0" smtClean="0"/>
              <a:t>）「乳房再建によって取り戻した自分らしい生き方・自信の獲得」というテーマである。これは「乳房再建によって自分らしい生き方を取り戻し、女性としての自信を回復させ、肯定的な自己概念を形成する」ことであると説明している。</a:t>
            </a:r>
          </a:p>
          <a:p>
            <a:endParaRPr kumimoji="1" lang="ja-JP" altLang="en-US" dirty="0"/>
          </a:p>
        </p:txBody>
      </p:sp>
      <p:sp>
        <p:nvSpPr>
          <p:cNvPr id="4" name="日付プレースホルダ 3"/>
          <p:cNvSpPr>
            <a:spLocks noGrp="1"/>
          </p:cNvSpPr>
          <p:nvPr>
            <p:ph type="dt" sz="half" idx="10"/>
          </p:nvPr>
        </p:nvSpPr>
        <p:spPr/>
        <p:txBody>
          <a:bodyPr/>
          <a:lstStyle/>
          <a:p>
            <a:fld id="{4F3F2A94-1105-465A-B43F-8AF31C56C19B}"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686800" cy="642918"/>
          </a:xfrm>
        </p:spPr>
        <p:txBody>
          <a:bodyPr>
            <a:normAutofit fontScale="90000"/>
          </a:bodyPr>
          <a:lstStyle/>
          <a:p>
            <a:r>
              <a:rPr lang="en-US" altLang="ja-JP" dirty="0" smtClean="0"/>
              <a:t>【</a:t>
            </a:r>
            <a:r>
              <a:rPr lang="ja-JP" altLang="en-US" dirty="0"/>
              <a:t>問題</a:t>
            </a:r>
            <a:r>
              <a:rPr lang="en-US" altLang="ja-JP" dirty="0" smtClean="0"/>
              <a:t>】</a:t>
            </a:r>
            <a:r>
              <a:rPr lang="ja-JP" altLang="en-US" dirty="0" smtClean="0"/>
              <a:t>③自己概念の仮説の拡張</a:t>
            </a:r>
            <a:endParaRPr kumimoji="1" lang="ja-JP" altLang="en-US" dirty="0"/>
          </a:p>
        </p:txBody>
      </p:sp>
      <p:sp>
        <p:nvSpPr>
          <p:cNvPr id="3" name="コンテンツ プレースホルダ 2"/>
          <p:cNvSpPr>
            <a:spLocks noGrp="1"/>
          </p:cNvSpPr>
          <p:nvPr>
            <p:ph idx="1"/>
          </p:nvPr>
        </p:nvSpPr>
        <p:spPr>
          <a:xfrm>
            <a:off x="0" y="571480"/>
            <a:ext cx="9144000" cy="6286520"/>
          </a:xfrm>
        </p:spPr>
        <p:txBody>
          <a:bodyPr>
            <a:noAutofit/>
          </a:bodyPr>
          <a:lstStyle/>
          <a:p>
            <a:r>
              <a:rPr lang="ja-JP" altLang="en-US" sz="2800" dirty="0" smtClean="0"/>
              <a:t>われわれ</a:t>
            </a:r>
            <a:r>
              <a:rPr lang="ja-JP" altLang="en-US" sz="2800" dirty="0"/>
              <a:t>は、荒木（</a:t>
            </a:r>
            <a:r>
              <a:rPr lang="en-US" sz="2800" dirty="0"/>
              <a:t>2010</a:t>
            </a:r>
            <a:r>
              <a:rPr lang="ja-JP" altLang="en-US" sz="2800" dirty="0"/>
              <a:t>）の</a:t>
            </a:r>
            <a:r>
              <a:rPr lang="en-US" sz="2800" dirty="0"/>
              <a:t>19</a:t>
            </a:r>
            <a:r>
              <a:rPr lang="ja-JP" altLang="en-US" sz="2800" dirty="0"/>
              <a:t>人の乳房再建手術の成功患者の巻末の手記を読んだところ、自己概念の変容は第５と第６のテーマも</a:t>
            </a:r>
            <a:r>
              <a:rPr lang="ja-JP" altLang="en-US" sz="2800" dirty="0" smtClean="0"/>
              <a:t>導けると</a:t>
            </a:r>
            <a:r>
              <a:rPr lang="ja-JP" altLang="en-US" sz="2800" dirty="0"/>
              <a:t>いう仮説を立てた</a:t>
            </a:r>
            <a:r>
              <a:rPr lang="ja-JP" altLang="en-US" sz="2800" dirty="0" smtClean="0"/>
              <a:t>。</a:t>
            </a:r>
            <a:endParaRPr lang="en-US" altLang="ja-JP" sz="2800" dirty="0" smtClean="0"/>
          </a:p>
          <a:p>
            <a:r>
              <a:rPr lang="ja-JP" altLang="en-US" sz="2800" dirty="0" smtClean="0"/>
              <a:t>すなわち</a:t>
            </a:r>
            <a:r>
              <a:rPr lang="ja-JP" altLang="en-US" sz="2800" dirty="0"/>
              <a:t>第５（１</a:t>
            </a:r>
            <a:r>
              <a:rPr lang="en-US" sz="2800" dirty="0"/>
              <a:t>A</a:t>
            </a:r>
            <a:r>
              <a:rPr lang="ja-JP" altLang="en-US" sz="2800" dirty="0"/>
              <a:t>）は、「乳がんに関わる苦痛」というテーマである。そもそも苦痛には、身体的苦痛・心理的苦痛・関係的（社会的）苦痛・スピリチュアルな苦痛の４種類が考えられる。乳がんそのものに対する苦痛だけでなく、抗がん剤の苦痛や副作用で髪が抜けるなど様々な苦しみが含まれていることから</a:t>
            </a:r>
            <a:r>
              <a:rPr lang="en-US" sz="2800" dirty="0"/>
              <a:t>1A</a:t>
            </a:r>
            <a:r>
              <a:rPr lang="ja-JP" altLang="en-US" sz="2800" dirty="0"/>
              <a:t>の名前を「乳がんに関わる苦痛」とした。しかし、苦痛には不安や絶望、混乱などの内容も含まれており、単なる身体的苦痛だけではない。関係的な苦痛とスピリチュアルな苦痛は第１のテーマ（１</a:t>
            </a:r>
            <a:r>
              <a:rPr lang="en-US" sz="2800" dirty="0"/>
              <a:t>B</a:t>
            </a:r>
            <a:r>
              <a:rPr lang="ja-JP" altLang="en-US" sz="2800" dirty="0"/>
              <a:t>）で述べられているので重複を避けるために、身体的な苦痛とそれに</a:t>
            </a:r>
            <a:r>
              <a:rPr lang="ja-JP" altLang="en-US" sz="2800" dirty="0" err="1"/>
              <a:t>伴う生きる</a:t>
            </a:r>
            <a:r>
              <a:rPr lang="ja-JP" altLang="en-US" sz="2800" dirty="0"/>
              <a:t>苦しさに焦点をあてる</a:t>
            </a:r>
            <a:r>
              <a:rPr lang="ja-JP" altLang="en-US" sz="2800" dirty="0" smtClean="0"/>
              <a:t>。</a:t>
            </a:r>
            <a:endParaRPr lang="en-US" altLang="ja-JP" sz="2800" dirty="0" smtClean="0"/>
          </a:p>
        </p:txBody>
      </p:sp>
      <p:sp>
        <p:nvSpPr>
          <p:cNvPr id="5" name="日付プレースホルダ 4"/>
          <p:cNvSpPr>
            <a:spLocks noGrp="1"/>
          </p:cNvSpPr>
          <p:nvPr>
            <p:ph type="dt" sz="half" idx="10"/>
          </p:nvPr>
        </p:nvSpPr>
        <p:spPr/>
        <p:txBody>
          <a:bodyPr/>
          <a:lstStyle/>
          <a:p>
            <a:fld id="{ECF259D1-7CB5-4F26-B01D-1751F8C6860F}" type="datetime1">
              <a:rPr kumimoji="1" lang="ja-JP" altLang="en-US" smtClean="0"/>
              <a:pPr/>
              <a:t>2015/7/1</a:t>
            </a:fld>
            <a:endParaRPr kumimoji="1" lang="ja-JP" altLang="en-US"/>
          </a:p>
        </p:txBody>
      </p:sp>
      <p:sp>
        <p:nvSpPr>
          <p:cNvPr id="6" name="スライド番号プレースホルダ 5"/>
          <p:cNvSpPr>
            <a:spLocks noGrp="1"/>
          </p:cNvSpPr>
          <p:nvPr>
            <p:ph type="sldNum" sz="quarter" idx="12"/>
          </p:nvPr>
        </p:nvSpPr>
        <p:spPr/>
        <p:txBody>
          <a:bodyPr/>
          <a:lstStyle/>
          <a:p>
            <a:fld id="{71FBC33D-7C77-4BB1-8995-96808F1EADA6}"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42852"/>
            <a:ext cx="8858280" cy="6715148"/>
          </a:xfrm>
        </p:spPr>
        <p:txBody>
          <a:bodyPr>
            <a:normAutofit fontScale="92500" lnSpcReduction="20000"/>
          </a:bodyPr>
          <a:lstStyle/>
          <a:p>
            <a:r>
              <a:rPr lang="ja-JP" altLang="en-US" dirty="0" smtClean="0"/>
              <a:t>さらに第６として新しく（４</a:t>
            </a:r>
            <a:r>
              <a:rPr lang="en-US" dirty="0" smtClean="0"/>
              <a:t>B</a:t>
            </a:r>
            <a:r>
              <a:rPr lang="ja-JP" altLang="en-US" dirty="0" smtClean="0"/>
              <a:t>）「生への感謝</a:t>
            </a:r>
            <a:r>
              <a:rPr lang="en-US" dirty="0" smtClean="0"/>
              <a:t>(</a:t>
            </a:r>
            <a:r>
              <a:rPr lang="ja-JP" altLang="en-US" dirty="0" smtClean="0"/>
              <a:t>生きることの再発見</a:t>
            </a:r>
            <a:r>
              <a:rPr lang="en-US" dirty="0" smtClean="0"/>
              <a:t>)</a:t>
            </a:r>
            <a:r>
              <a:rPr lang="ja-JP" altLang="en-US" dirty="0" smtClean="0"/>
              <a:t>」というテーマが建てられるのではないだろうか。これは第４のテーマ（</a:t>
            </a:r>
            <a:r>
              <a:rPr lang="en-US" dirty="0" smtClean="0"/>
              <a:t>4A</a:t>
            </a:r>
            <a:r>
              <a:rPr lang="ja-JP" altLang="en-US" dirty="0" smtClean="0"/>
              <a:t>）の内容とも近い。しかし、第６として提起するわれわれの概念は、スピリチュアルなテーマである。第</a:t>
            </a:r>
            <a:r>
              <a:rPr lang="en-US" dirty="0" smtClean="0"/>
              <a:t>4</a:t>
            </a:r>
            <a:r>
              <a:rPr lang="ja-JP" altLang="en-US" dirty="0" smtClean="0"/>
              <a:t>（４</a:t>
            </a:r>
            <a:r>
              <a:rPr lang="en-US" dirty="0" smtClean="0"/>
              <a:t>A</a:t>
            </a:r>
            <a:r>
              <a:rPr lang="ja-JP" altLang="en-US" dirty="0" smtClean="0"/>
              <a:t>）はマイナスの状態からかつての状態あるいはそれ以上に回復したことが中心である。</a:t>
            </a:r>
            <a:endParaRPr lang="en-US" altLang="ja-JP" dirty="0" smtClean="0"/>
          </a:p>
          <a:p>
            <a:r>
              <a:rPr lang="ja-JP" altLang="en-US" dirty="0" smtClean="0"/>
              <a:t>これに対して、われわれの提起する第６はむしろ、以前と異なったプラスの新しい意味のもとでの生き方であり、再生に加えて新しい価値の生成やがん以前のそれまでとの生活からの超越などを示している。これは</a:t>
            </a:r>
            <a:r>
              <a:rPr lang="en-US" dirty="0" smtClean="0"/>
              <a:t>Frank (2002)</a:t>
            </a:r>
            <a:r>
              <a:rPr lang="ja-JP" altLang="en-US" dirty="0" smtClean="0"/>
              <a:t>のいう「探求の語り」に該当すると考えられる。したがって、仮説として、１</a:t>
            </a:r>
            <a:r>
              <a:rPr lang="en-US" dirty="0" smtClean="0"/>
              <a:t>A</a:t>
            </a:r>
            <a:r>
              <a:rPr lang="ja-JP" altLang="en-US" dirty="0" err="1" smtClean="0"/>
              <a:t>、</a:t>
            </a:r>
            <a:r>
              <a:rPr lang="ja-JP" altLang="en-US" dirty="0" smtClean="0"/>
              <a:t>１</a:t>
            </a:r>
            <a:r>
              <a:rPr lang="en-US" dirty="0" smtClean="0"/>
              <a:t>B</a:t>
            </a:r>
            <a:r>
              <a:rPr lang="ja-JP" altLang="en-US" dirty="0" err="1" smtClean="0"/>
              <a:t>、</a:t>
            </a:r>
            <a:r>
              <a:rPr lang="ja-JP" altLang="en-US" dirty="0" smtClean="0"/>
              <a:t>２、３、４</a:t>
            </a:r>
            <a:r>
              <a:rPr lang="en-US" dirty="0" smtClean="0"/>
              <a:t>A</a:t>
            </a:r>
            <a:r>
              <a:rPr lang="ja-JP" altLang="en-US" dirty="0" err="1" smtClean="0"/>
              <a:t>、</a:t>
            </a:r>
            <a:r>
              <a:rPr lang="en-US" dirty="0" smtClean="0"/>
              <a:t>4B</a:t>
            </a:r>
            <a:r>
              <a:rPr lang="ja-JP" altLang="en-US" dirty="0" smtClean="0"/>
              <a:t>の６種類のカテゴリに分類することが可能であると考えた。</a:t>
            </a:r>
            <a:endParaRPr lang="en-US" altLang="ja-JP" dirty="0" smtClean="0"/>
          </a:p>
          <a:p>
            <a:r>
              <a:rPr lang="ja-JP" altLang="en-US" sz="3000" dirty="0" smtClean="0">
                <a:solidFill>
                  <a:srgbClr val="002060"/>
                </a:solidFill>
              </a:rPr>
              <a:t>◯アーサー・</a:t>
            </a:r>
            <a:r>
              <a:rPr lang="en-US" sz="3000" dirty="0" smtClean="0">
                <a:solidFill>
                  <a:srgbClr val="002060"/>
                </a:solidFill>
              </a:rPr>
              <a:t>W</a:t>
            </a:r>
            <a:r>
              <a:rPr lang="ja-JP" altLang="en-US" sz="3000" dirty="0" smtClean="0">
                <a:solidFill>
                  <a:srgbClr val="002060"/>
                </a:solidFill>
              </a:rPr>
              <a:t>・フランク，鈴木智之</a:t>
            </a:r>
            <a:r>
              <a:rPr lang="en-US" sz="3000" dirty="0" smtClean="0">
                <a:solidFill>
                  <a:srgbClr val="002060"/>
                </a:solidFill>
              </a:rPr>
              <a:t>(</a:t>
            </a:r>
            <a:r>
              <a:rPr lang="ja-JP" altLang="en-US" sz="3000" dirty="0" smtClean="0">
                <a:solidFill>
                  <a:srgbClr val="002060"/>
                </a:solidFill>
              </a:rPr>
              <a:t>訳</a:t>
            </a:r>
            <a:r>
              <a:rPr lang="en-US" sz="3000" dirty="0" smtClean="0">
                <a:solidFill>
                  <a:srgbClr val="002060"/>
                </a:solidFill>
              </a:rPr>
              <a:t>)</a:t>
            </a:r>
            <a:r>
              <a:rPr lang="ja-JP" altLang="en-US" sz="3000" dirty="0" smtClean="0">
                <a:solidFill>
                  <a:srgbClr val="002060"/>
                </a:solidFill>
              </a:rPr>
              <a:t>：傷ついた物語の語り手</a:t>
            </a:r>
            <a:r>
              <a:rPr lang="en-US" altLang="ja-JP" sz="3000" dirty="0" smtClean="0">
                <a:solidFill>
                  <a:srgbClr val="002060"/>
                </a:solidFill>
              </a:rPr>
              <a:t>―</a:t>
            </a:r>
            <a:r>
              <a:rPr lang="ja-JP" altLang="en-US" sz="3000" dirty="0" smtClean="0">
                <a:solidFill>
                  <a:srgbClr val="002060"/>
                </a:solidFill>
              </a:rPr>
              <a:t>身体・病い・倫理．ゆみる出版　</a:t>
            </a:r>
            <a:r>
              <a:rPr lang="en-US" sz="3000" dirty="0" smtClean="0">
                <a:solidFill>
                  <a:srgbClr val="002060"/>
                </a:solidFill>
              </a:rPr>
              <a:t>2002</a:t>
            </a:r>
            <a:r>
              <a:rPr lang="ja-JP" altLang="en-US" sz="3000" dirty="0" err="1" smtClean="0">
                <a:solidFill>
                  <a:srgbClr val="002060"/>
                </a:solidFill>
              </a:rPr>
              <a:t>．</a:t>
            </a:r>
            <a:r>
              <a:rPr lang="ja-JP" altLang="en-US" sz="3000" dirty="0" smtClean="0">
                <a:solidFill>
                  <a:srgbClr val="002060"/>
                </a:solidFill>
              </a:rPr>
              <a:t>　</a:t>
            </a:r>
            <a:endParaRPr lang="en-US" altLang="ja-JP" sz="3000" dirty="0" smtClean="0">
              <a:solidFill>
                <a:srgbClr val="002060"/>
              </a:solidFill>
            </a:endParaRPr>
          </a:p>
          <a:p>
            <a:endParaRPr lang="ja-JP" altLang="en-US" dirty="0" smtClean="0"/>
          </a:p>
          <a:p>
            <a:endParaRPr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fld id="{4F3F2A94-1105-465A-B43F-8AF31C56C19B}"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www.gan-concier.jp/blog/wp-content/uploads/2010/11/inochi-02-300x200.jpg"/>
          <p:cNvPicPr>
            <a:picLocks noChangeAspect="1" noChangeArrowheads="1"/>
          </p:cNvPicPr>
          <p:nvPr/>
        </p:nvPicPr>
        <p:blipFill>
          <a:blip r:embed="rId2"/>
          <a:srcRect/>
          <a:stretch>
            <a:fillRect/>
          </a:stretch>
        </p:blipFill>
        <p:spPr bwMode="auto">
          <a:xfrm>
            <a:off x="2571736" y="0"/>
            <a:ext cx="3000364" cy="2000243"/>
          </a:xfrm>
          <a:prstGeom prst="rect">
            <a:avLst/>
          </a:prstGeom>
          <a:noFill/>
        </p:spPr>
      </p:pic>
      <p:sp>
        <p:nvSpPr>
          <p:cNvPr id="2" name="タイトル 1"/>
          <p:cNvSpPr>
            <a:spLocks noGrp="1"/>
          </p:cNvSpPr>
          <p:nvPr>
            <p:ph type="title"/>
          </p:nvPr>
        </p:nvSpPr>
        <p:spPr>
          <a:xfrm>
            <a:off x="0" y="0"/>
            <a:ext cx="1714480" cy="785794"/>
          </a:xfrm>
        </p:spPr>
        <p:txBody>
          <a:bodyPr>
            <a:normAutofit fontScale="90000"/>
          </a:bodyPr>
          <a:lstStyle/>
          <a:p>
            <a:r>
              <a:rPr lang="en-US" altLang="ja-JP" dirty="0"/>
              <a:t>【</a:t>
            </a:r>
            <a:r>
              <a:rPr lang="ja-JP" altLang="en-US" dirty="0"/>
              <a:t>方法</a:t>
            </a:r>
            <a:r>
              <a:rPr lang="en-US" altLang="ja-JP" dirty="0"/>
              <a:t>】</a:t>
            </a:r>
            <a:endParaRPr kumimoji="1" lang="ja-JP" altLang="en-US" dirty="0"/>
          </a:p>
        </p:txBody>
      </p:sp>
      <p:sp>
        <p:nvSpPr>
          <p:cNvPr id="3" name="コンテンツ プレースホルダ 2"/>
          <p:cNvSpPr>
            <a:spLocks noGrp="1"/>
          </p:cNvSpPr>
          <p:nvPr>
            <p:ph idx="1"/>
          </p:nvPr>
        </p:nvSpPr>
        <p:spPr>
          <a:xfrm>
            <a:off x="0" y="2071678"/>
            <a:ext cx="9144000" cy="4786322"/>
          </a:xfrm>
          <a:effectLst>
            <a:outerShdw blurRad="12700" dist="50800" dir="5400000" algn="ctr" rotWithShape="0">
              <a:srgbClr val="000000">
                <a:alpha val="0"/>
              </a:srgbClr>
            </a:outerShdw>
          </a:effectLst>
        </p:spPr>
        <p:txBody>
          <a:bodyPr>
            <a:normAutofit fontScale="77500" lnSpcReduction="20000"/>
          </a:bodyPr>
          <a:lstStyle/>
          <a:p>
            <a:r>
              <a:rPr lang="ja-JP" altLang="en-US" b="1" dirty="0"/>
              <a:t>研究対象</a:t>
            </a:r>
            <a:r>
              <a:rPr lang="ja-JP" altLang="en-US" dirty="0"/>
              <a:t>：荒木（</a:t>
            </a:r>
            <a:r>
              <a:rPr lang="en-US" dirty="0"/>
              <a:t>2010</a:t>
            </a:r>
            <a:r>
              <a:rPr lang="ja-JP" altLang="en-US" dirty="0"/>
              <a:t>）は乳房</a:t>
            </a:r>
            <a:r>
              <a:rPr lang="ja-JP" altLang="en-US" dirty="0" smtClean="0"/>
              <a:t>再建</a:t>
            </a:r>
            <a:endParaRPr lang="en-US" altLang="ja-JP" dirty="0" smtClean="0"/>
          </a:p>
          <a:p>
            <a:pPr>
              <a:buNone/>
            </a:pPr>
            <a:r>
              <a:rPr lang="ja-JP" altLang="en-US" dirty="0" smtClean="0"/>
              <a:t>手術</a:t>
            </a:r>
            <a:r>
              <a:rPr lang="ja-JP" altLang="en-US" dirty="0"/>
              <a:t>の体験者</a:t>
            </a:r>
            <a:r>
              <a:rPr lang="en-US" dirty="0"/>
              <a:t>19</a:t>
            </a:r>
            <a:r>
              <a:rPr lang="ja-JP" altLang="en-US" dirty="0"/>
              <a:t>名の写真集である</a:t>
            </a:r>
            <a:r>
              <a:rPr lang="ja-JP" altLang="en-US" dirty="0" smtClean="0"/>
              <a:t>。</a:t>
            </a:r>
            <a:endParaRPr lang="en-US" altLang="ja-JP" dirty="0" smtClean="0"/>
          </a:p>
          <a:p>
            <a:pPr>
              <a:buNone/>
            </a:pPr>
            <a:r>
              <a:rPr lang="ja-JP" altLang="en-US" dirty="0" smtClean="0"/>
              <a:t>その</a:t>
            </a:r>
            <a:r>
              <a:rPr lang="ja-JP" altLang="en-US" dirty="0"/>
              <a:t>巻末に、写真のモデルと</a:t>
            </a:r>
            <a:r>
              <a:rPr lang="ja-JP" altLang="en-US" dirty="0" smtClean="0"/>
              <a:t>なった</a:t>
            </a:r>
            <a:endParaRPr lang="en-US" altLang="ja-JP" dirty="0" smtClean="0"/>
          </a:p>
          <a:p>
            <a:pPr>
              <a:buNone/>
            </a:pPr>
            <a:r>
              <a:rPr lang="ja-JP" altLang="en-US" dirty="0" smtClean="0"/>
              <a:t>女性</a:t>
            </a:r>
            <a:r>
              <a:rPr lang="ja-JP" altLang="en-US" dirty="0"/>
              <a:t>の体験記が「モデルさんたちの声</a:t>
            </a:r>
            <a:r>
              <a:rPr lang="ja-JP" altLang="en-US" dirty="0" smtClean="0"/>
              <a:t>」</a:t>
            </a:r>
            <a:endParaRPr lang="en-US" altLang="ja-JP" dirty="0" smtClean="0"/>
          </a:p>
          <a:p>
            <a:pPr>
              <a:buNone/>
            </a:pPr>
            <a:r>
              <a:rPr lang="ja-JP" altLang="en-US" dirty="0" smtClean="0"/>
              <a:t>と</a:t>
            </a:r>
            <a:r>
              <a:rPr lang="ja-JP" altLang="en-US" dirty="0"/>
              <a:t>して、一人</a:t>
            </a:r>
            <a:r>
              <a:rPr lang="en-US" dirty="0"/>
              <a:t>1</a:t>
            </a:r>
            <a:r>
              <a:rPr lang="ja-JP" altLang="en-US" dirty="0" smtClean="0"/>
              <a:t>ページ</a:t>
            </a:r>
            <a:r>
              <a:rPr lang="ja-JP" altLang="en-US" dirty="0"/>
              <a:t>の分量で、プロフィールとともに</a:t>
            </a:r>
            <a:r>
              <a:rPr lang="ja-JP" altLang="en-US" dirty="0" smtClean="0"/>
              <a:t>述べられて</a:t>
            </a:r>
            <a:endParaRPr lang="en-US" altLang="ja-JP" dirty="0" smtClean="0"/>
          </a:p>
          <a:p>
            <a:pPr>
              <a:buNone/>
            </a:pPr>
            <a:r>
              <a:rPr lang="ja-JP" altLang="en-US" dirty="0" smtClean="0"/>
              <a:t>いる</a:t>
            </a:r>
            <a:r>
              <a:rPr lang="ja-JP" altLang="en-US" dirty="0"/>
              <a:t>。これを研究対象とする</a:t>
            </a:r>
            <a:r>
              <a:rPr lang="ja-JP" altLang="en-US" dirty="0" smtClean="0"/>
              <a:t>。</a:t>
            </a:r>
            <a:endParaRPr lang="en-US" altLang="ja-JP" dirty="0" smtClean="0"/>
          </a:p>
          <a:p>
            <a:r>
              <a:rPr lang="ja-JP" altLang="en-US" b="1" dirty="0" smtClean="0"/>
              <a:t>分析</a:t>
            </a:r>
            <a:r>
              <a:rPr lang="ja-JP" altLang="en-US" b="1" dirty="0"/>
              <a:t>手続き：</a:t>
            </a:r>
            <a:r>
              <a:rPr lang="ja-JP" altLang="en-US" dirty="0"/>
              <a:t>（１）</a:t>
            </a:r>
            <a:r>
              <a:rPr lang="en-US" dirty="0"/>
              <a:t>19</a:t>
            </a:r>
            <a:r>
              <a:rPr lang="ja-JP" altLang="en-US" dirty="0"/>
              <a:t>人の体験記をテキストファイル化した。（２）体言止めの文の述部を加えるなどの文章の補正を行った。（３）日本語は「トピック</a:t>
            </a:r>
            <a:r>
              <a:rPr lang="en-US" altLang="ja-JP" dirty="0"/>
              <a:t>―</a:t>
            </a:r>
            <a:r>
              <a:rPr lang="ja-JP" altLang="en-US" dirty="0"/>
              <a:t>コメント」構造が文の形式に対応している。この点により、英語のように「主語</a:t>
            </a:r>
            <a:r>
              <a:rPr lang="en-US" altLang="ja-JP" dirty="0"/>
              <a:t>―</a:t>
            </a:r>
            <a:r>
              <a:rPr lang="ja-JP" altLang="en-US" dirty="0"/>
              <a:t>述語」が明確でない文が多い。したがって、意味のまとまりで節（</a:t>
            </a:r>
            <a:r>
              <a:rPr lang="en-US" dirty="0"/>
              <a:t>phrase</a:t>
            </a:r>
            <a:r>
              <a:rPr lang="ja-JP" altLang="en-US" dirty="0"/>
              <a:t>＝コメント）ごとに分けた。結果、</a:t>
            </a:r>
            <a:r>
              <a:rPr lang="en-US" dirty="0"/>
              <a:t>599</a:t>
            </a:r>
            <a:r>
              <a:rPr lang="ja-JP" altLang="en-US" dirty="0"/>
              <a:t>コメントが得られた。（４）これらの各コメントごとに、</a:t>
            </a:r>
            <a:r>
              <a:rPr lang="en-US" dirty="0"/>
              <a:t>6</a:t>
            </a:r>
            <a:r>
              <a:rPr lang="ja-JP" altLang="en-US" dirty="0"/>
              <a:t>カテゴリに該当するかを評定し、該当しないものを</a:t>
            </a:r>
            <a:r>
              <a:rPr lang="en-US" dirty="0"/>
              <a:t>NA</a:t>
            </a:r>
            <a:r>
              <a:rPr lang="ja-JP" altLang="en-US" dirty="0"/>
              <a:t>とした。</a:t>
            </a:r>
          </a:p>
          <a:p>
            <a:endParaRPr kumimoji="1" lang="ja-JP" altLang="en-US" dirty="0"/>
          </a:p>
        </p:txBody>
      </p:sp>
      <p:sp>
        <p:nvSpPr>
          <p:cNvPr id="4" name="日付プレースホルダ 3"/>
          <p:cNvSpPr>
            <a:spLocks noGrp="1"/>
          </p:cNvSpPr>
          <p:nvPr>
            <p:ph type="dt" sz="half" idx="10"/>
          </p:nvPr>
        </p:nvSpPr>
        <p:spPr/>
        <p:txBody>
          <a:bodyPr/>
          <a:lstStyle/>
          <a:p>
            <a:fld id="{F155ADB7-97D4-405F-A75E-80E83DF552F0}"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7</a:t>
            </a:fld>
            <a:endParaRPr kumimoji="1" lang="ja-JP" altLang="en-US"/>
          </a:p>
        </p:txBody>
      </p:sp>
      <p:sp>
        <p:nvSpPr>
          <p:cNvPr id="4098" name="AutoShape 2" descr="data:image/jpg;base64,/9j/4AAQSkZJRgABAQAAAQABAAD/2wCEAAkGBhQSEBQUEBQUFBUUFhcVFxcUFBQUFBQVFRQVFBUWFRQXHCYeFxkkGRUUHy8gIycpLCwsFR4xNTAqNSYrLCkBCQoKDgwOGg8PFSkdHBwpKSwpKSkpLCkpKSkpKSkpKSksKSkpKSk1KSkpLCkpKSkpLCwpNikpKSkyKSkpMiwpKf/AABEIAKAA8AMBIgACEQEDEQH/xAAcAAAABwEBAAAAAAAAAAAAAAABAgMEBQYHAAj/xABCEAABBAAEAwUFBgMHAwUBAAABAAIDEQQFEiExQVEGImFxgQcTkaGxFCMyUnLBQtHwFSRTYpLh8TSCojNDc7LCFv/EABkBAAMBAQEAAAAAAAAAAAAAAAABAwIEBf/EACERAQEAAgIDAAIDAAAAAAAAAAABAhEDIRIxQRNRImFx/9oADAMBAAIRAxEAPwDHKXUhXUkHIEZAgAXUhQIDkCFAg3LkK5AAuQrkByFAhQHLqQqQyyEOBs0kEdSGlPDBs/N8lwwTfzfJLyPSCpDSnfsMfM/JccLEDzPojyGkFSGlODDReS5uFjHHf0R5DSEAS+F/EFK+6j/KiPhYCC1GxoLApLDfhCYtCe4c91KnDPGYwtsN67qPcbKWnbbz6/BIkituS1CoEqyVJWjNTZRdLkK5IAXLlyABcuXIDkCFcgwLkK5AcjBm1/11TzLsrMlng0c+V9PNTGXZfG3+H3h6u2aPQcUrlI1jjarbYyeAJXOjI4hXuGNhpro2aegbXzT7EdgosS0uhcY5K4ONsP7jzWJyRT8N1tmym+zuE1h/hSj80yqTDymOZpa5vXgRyc08weqmuxx3k9FrL0nJ2f8A9loDlqmXBJOCntvSJ/s5JuwO6lHJB3EI2SOOBRThlIStSFJ7Bn9nSb46T8hN5xsmREJ3hzsmYTrDnZOkYTuGtxrhabPYnkwpxB8x67pxjsp0wiUXd0R4dU/KQ/G1FAoVzQhC0mjUCGlyABcUKBMwLkNIEAC5ClIIdTg0czSQBFCXGmglTuU9n2uY90poig36m/h81JYbABrKA4fNOIHDu1tY+fA381KZ7WvHqH0eXsEQawUOg3u+dptFhKsKysiGjbgemwrav3UdPFRKnntXjRwhVj7Ly06jzG3moLEg13RZT3IYZLLrvrVBt9LdxPkpOiXXSx9qOzjMwwRaK+0Q26N22otb+Jh8Dv60ss7IjvyAcgPkVp80LNDXn3gLv4hq2t9VQ/iJ5Kn5jlzcNiZZGOBa8kaT3ZA5rhZ0dNxur4ZbmnNy4yZbh2G2iSxpBmcAckL85HRHae4I8JJ0W49ULs1HRIPzPcbJ6Iq5hSD40Dsw6BIux5RotlCwpvO3ZC7HFIS4kkLREwnEB2TYJxAtEtGeZI3WHgUDHDXSjHV/6gi4mFv2djXcybCsGCImwMLzRpphePBp7p/rqoXOYNLRzDL/AKK5c73p2YSa2pGZ4P3UhaOHEeRTUJ3ig+RxdRP7BNfdHouqXrtyZTtae0fZHDw5bHiItWt2i7NjvDfZURX3tNg5Y8ui1vDmPDHAAVXRUNUySgFy5cstAQIVyYGbGTwCWhDontcRwP8AspHKZaaBXXdK4iIuDtW1bg+PJSuXelZj1tN4W9xy4/FdJABtyTDLMU7g42as9d0rPjdnkFo0Fuzju4u/KFKS7XtmljjkAwzdV7Ak3+r+SPBh6FjhyBF8fEquZT2gDne7moNdwJO17UD0G1X4q6OwT2aA5po1V9OSnlLL2rhccpNfEZMCDWlviKI+hS0pjAY7SQ5gA2NN2O2x34/FPM0j++O3EC/OhaaYqPu0K8SdqPJLdV8MdbT3ZjGte17ZQSbMjX8+rgQfiqz7U4W/b4nsIIfhmkkcy17hZ8VYOzk7Iy2gXl+zt9eqxuA3l1VQ7cY1j8zLIr0RRhgHIX3zX+rmrcbm5pNIdiIJO9pSmIxrI61H0HFNMNiWvlJb0VHKdFqIW7hOHBMpcxY11E8Om6AWISUgSkczXC2mwms+NaNrThUekR4R2mxYRZEG4JeEpuErEeKAtXZTNtJMLuDzbf1VuPUBT7sCHuAIsEi/JZwJSNLgaIogjkQtD7GZq7GOe0gNfE0Ocb2cLrhWxXPycdvcdPFyTWqYHJmAu0ihZ2URPl41EUNlb8yc2O+p4KHcAeSlMrFLjKiu0Qccrgbd7NrrvyVAfA4GiCCPBaJjzeXYY/o+qqmO/wCof/XJejlXn6Qnuz0K73R6FPygWdnoy9yeiGLCOc4ADc7DdPEMTqlZf5gjY0HBvMT3Rv4/v5p86Tu0o3PR/eH+h+SeZNT9nblov5rGWP1THL4bSNex5c2+HEdPFA7cBxJPHj4Cx9VccHkz5BbW0083bA/zTWfsPJR0uZVkhvevhwBqk5deyst9KsxoDgDZc6uHidh4ra87Pcj6ho+Q3CpnZSeIsfhyz3eIYKa88XBridPhV+oUrPmMlCKYbtOx+Xqo8tX4cdU51ayDe/A2ksVhWPPeFjx+qSaDV/8AKk8DhS5pceA69bAAHx+S5tu3Z5kjo8NG+Z5GiJjnVtqqtwPPgsehx5kxD5X/AInlzz6m6Hhy9Fv83ZOGfD+5eBqI1gustJaR+Jt95vDZQ+XZXhPefZsZgoI5R+EtZpbIKoFjhXwXZhNTtx8u8718YRiZi95ceaVy95bI0jrXxWvdqfYtCWGTAOc1+59092pjudNcdwa62ssiwrmS6HtLS0kEEUQ4cj4qrl0k8XJTHHwKq6sGIOxB281AvbR2NpQU9yx/4m9Qkn4PawiYIkOsevknRO9C0Xo52Nl57u/VJYzEEmhwRxOLq0hMNygimGnrYp8x1Icv7NySNDz3GHgXDc+Q6Kcw2RxtrVqf57A/BYyzxik47ULFE5+zASfBWnso+TBukeC0ukj93XENBIN3zOyOyEAU1oaOgFIfdlRy5bfSuPFod85c63GyUZr0RsJTiKClFVXsVmN4KBng2vR26hMy/wCod6fRLSzNMDGtO8fG/F3AJDNj/eD5D6L0cnAaO4otrnHdBayYV0uzmk8AQT5ILQYw7IBDF4kySFx5/TkrZ7M8mGIxLmvvQAHO8QDWn1NBU1jlrHsWj7mIldw1NA/7GucR8XNTvop7W7GwNDy1rQGtAaANgK5BNzhB6f1xThxskniTacRQcjwKl7XZr2zwv2fEw4hm1kh3iW1x82k/BXH7CyeNurg6tLhxaSLFFRHtHwmrBtfzbI0/EOYfoFK9hJve4WJrv4m6fJzNgjW2v7JP7MTMotqRv5h/+m8k/wD7J0llEtDTqew794CxR4EdPNTeXy6H6X8Hc+h6qQlJaT71rXVwNDcean+KfFJzWe4DK5PeSMkF6Gxm/wBTq28aAJ+CcZ3k7cVHpPdew6mPH4mO4tIPTqjyS0Bp4Fp2SxfTweThXrxH7q0mppC5Xe4h8vzBxhcyXaaAgOHXkHDwIVM9p/ZZxh+24cXVGZo4ijXvR15A/FXrP8CbbOziAWvHVh6+TqPkSj4Eh8RZJuxzSwjqHjSfkj6MtXuPOWPkDmuI50otkBLb5fyU1m+VSYaR8Mop8b9JHXoR1BG9pgYa3o0eXK09p0TLGU8XzGyWzGSroceaLh3XID5pvmMx1kckTun6hran+yeU/acTGx27Rbn/AKW8vU0FX1o/sqwPdxEp/hDWD17x+gRndYjjm8k3mEYLqHAbeSaCBOZDZJQLh29DQgiQ+5SrQjUkCbYglAxAQlGBIqyLCyfiF8r89wnuan74Hq1v0TjCYJn2Rzg3v94F3gE0zY/eM/Q1elXmm7zui2hNFBt1QYbRcVuBSNrAR4Yi93A0NzSXrsI/QRxFLZ/ZjDpysOH8cr/kQP2CyfH1S2vsvlv2fAYeJ16gzW8f55DqI9LA9EW7jUmqfsbupOvu79D4Hl6KPHhae4Z9tc08HCvXkpxtVe2cWvLpvCiPR4P7qP8AZxiP7r+iUj4gH91NZ0zVgZm9WP8Al/wqt7NJfupm9HtPxb/sj4pPS94/OISxswfs5xYSGvI9438QFDf/AJUnlWd/aIyGskLo22C6MgPHQB25Ki+yBBOJwr+Ak1s8BINYr11JdmJ+yyXIa0mj5LSfvoY9oZCHacM4aaH3j2sHHw1EfBTeKEkkVxvaw8R3S+q4cSFFdoJmU2Vv4X8SOF8j5I+WZjtRKZeN9rHhDrjp29ij42N1W4ZS3U3/AA3Fp9DV/RTuVybDhW4PW729OKicTHWImb1cHf62j9wUUsfZh237HtzLDB8YAxMQ7p/xAN/du8+R5FYPirbqY5pa5riCDsWkcQRyK9H5fOWmv62VU9ofs4bifeYyF2mUNt7DWiQMHEEC9dfFGtlWLQM094qOmfZJ6qYflGJeLEEtf/G7+SQPZnFf4Evq0j6pyyCy+oiwtc9msdZZK7m+Y/8AixoWeQ9ksQfxM0Dq9wFel2tO9n0IGWEA397Jv14cFjksuPTXHLMuyMiI0JzMzcoGMXC7xGhKUjmNcGoAhajsah0o7AhlmWV4wfZHtsau9t4UoPHvOvc8hXwCkcBgNTHvYC6hdDkDs74JhmbKcOYIFH0XqPMNdSPGLIs0EWu7figjYXGgkD94YT3TsB807y/EuYCW7fv5qMDCHBo5pzipdLaHksXvpuftOdlcu+15hCxzRp1CR/QMjOs351XqtmxRs/TZU32R5axuGlxBrXK4xt5lrGEE+Vu+gVsx8+huoi+VDcknolldNYy04wg5FI4TMNc746A01XihyvM2vLWvGknk8U70PNNsJEBipSKJrkp5ZetOjjx3vf6KZjF3ZG8iHD4g/uqB7OonNfM1zXAFoqwQCWkg1fHitBe7UCCOP7rPey+MkOYyRyvc7T7wAE7CncvQJ9s4+lsZiDFjo3j/AN2ItP6onWP/ABJVg7V4M4qBr4fxt3cPzN5jzVaz9ulscn+FKwn9Lu47/wCymspzJzJwDeiuoqzfAVfzW8axN73CeR4kTxPw79iB3TQ41uBfGiqfFJJhsQWSPNNJHny+i0DNcpLXCXDir3cG8+iQxeGgkP3jBqcBdjjXLzT0t5Qy7PZ+feWSaBo8a8NhvyViziWp9Q5saNvj9CFA5JkOiQvH/puaKrcceFeHBMPaXnkuBw8D4Q0ukDoi51kscxo0OA4E6eu2yJKlyXHe4tWIma1upxA/rkOZVZzPtDJMdA2jHLjqPEFx/ZZ52Y7bvD9OMkc9juD3Gywk9fy/RX+CFpALaIO4I4EdQufluU6U4pjZsymBPEpH7ISpXEzQxC5XsZ+pwHyUJju3+DjsMcZD/kG3xKnMbfi1yk90tJgO73ufRPuxODMWBex3KaSvEGqVEzD2hvlOmFgjB5k6nfyV47JYo/2cHPJJe95s8TvS343GdpeeOeXQr27lExB0hp8R89kcO3SOaH7v1H1Cgud0uDF0Lu6EKAAtQtajUupBMw7I5kImSW8C2uGkmtQ2FeagsW62gHYtuvXkn3Z7BxSFwlBPGqJFbeHkmOLg7ocD5+V1a9S15UNQNj6I8Emk36Ir2bWP6KJSRnmGktx68klipLI8kg8bmqXEeKWmt9aTnZntXNgZSY+8x34o3E6XeIrg7xWwZDmwx+HMjWGNzXFuh2+4HI81hkY4Hnav/s+7VFkj45Kp9Ecu8NljknTfHe9NCDyGVJp25kA6T4eKPk8LQdd6tVpm+ETN1OdoZq3OxFdFbMDgoRGPdAUBsR9Vzybrs8tY/wCoPER07unjuOh/3WaYQaM7cDtqe7h/mbf1WpysDg5vMbj/AGWV5yTFnLHO5ujPxGlWQxq+ZphdcT2Hi5pA8TW3zpM8qxXvoo3EbltO5U4bG/UKdYQRRUHl0GmfEsG1SB48pGA/UFOM712sOT48sqOV1h2wJHPoenmj9psN9ySxuvm4NO4HMjrxUY5+xDuChM7zvvMbh5S18TSDvbXat6J/MKC3Bcvp3gsU7DujMbtUMpuncj/EPAoPblHqy6BwGzZx8HRkD9lC/wD9BI5uiQN/Fd0BueJUv23xoxeTzBu7ohFIRX5HUfkt/EaxeMCvxJzHmk7G6YpZA3o17mj4AqPY3dHljWbBHSl7jbtRPUkk/FJhLGM1sSiMG6ILAEUtlwOH91gMNHwPu2uPm/vH6rJ8Nh9csbB/E5rfiQFsWaO4NHAbfDZQ5r1p0cE72bwFJZpJTAOpH80rGlH4MSRvvlVHoeK5XWDDSWEs1NcM0jYp21ZAzUa0W0CZMmyJ5sgGq6bHcHio2efut24WD42UpgX/AIh+ahtyTWbYV0JXqfHlC6QCehFojm18UeI3bfgky7ajySNzuaLaM8/QJMuQDlkm4HqnHvCCCDRCasG4SrkBash7ZkPbHO4+7JGo9PGlsuRZ3DoDYn62Ed13U9F5qJ3WgeyiN88skOqmNjMo331amtFfHdSzw13HRx8vzL01B7975grNPaGdOPheNu6w+rZCtDhZJR1jvA7VW46+apHtHwGp8L7IOlzaI6G7+aUv7UmP8tRfG7iwq5meYsgxjnSO0iSJnXcsc4Vt4FWLBHuNN33R67BIZhkMMzgZmB9bCyRV+Sc6RqjZp23LrEDdI/O7j6DgPVQuAa9zu61zid9gXEn0C1bD9n8Oz8EMY82NJ+JtSMDA3gAPLb6Lfkzpn+A7L4qSvuXN8X00fPdW7Kex0jIpxKWESQvZpbZ3LdrPBWKAp/Ey2nxBHxCN7LTyVEdxfgnOLYknQUePD9kvObZaZQZw7nomcfFOZndwJs11Ih32sPYvCe8x0ZPCO5D/ANo2+ZC0TESaiqj2Dh0xySc3kNB8G2T8z8lYzKuTlu8nZwzWOzxqc4SUGNw6O39RsmDJrTfKMbc+Jj/KI3fIg/spLWpR5Q60kHIzVkFNSEFELkGpB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4100" name="AutoShape 4" descr="data:image/jpg;base64,/9j/4AAQSkZJRgABAQAAAQABAAD/2wCEAAkGBhQSEBQUEBQUFBUUFhcVFxcUFBQUFBQVFRQVFBUWFRQXHCYeFxkkGRUUHy8gIycpLCwsFR4xNTAqNSYrLCkBCQoKDgwOGg8PFSkdHBwpKSwpKSkpLCkpKSkpKSkpKSksKSkpKSk1KSkpLCkpKSkpLCwpNikpKSkyKSkpMiwpKf/AABEIAKAA8AMBIgACEQEDEQH/xAAcAAAABwEBAAAAAAAAAAAAAAABAgMEBQYHAAj/xABCEAABBAAEAwUFBgMHAwUBAAABAAIDEQQFEiExQVEGImFxgQcTkaGxFCMyUnLBQtHwFSRTYpLh8TSCojNDc7LCFv/EABkBAAMBAQEAAAAAAAAAAAAAAAABAwIEBf/EACERAQEAAgIDAAIDAAAAAAAAAAABAhEDIRIxQRNRImFx/9oADAMBAAIRAxEAPwDHKXUhXUkHIEZAgAXUhQIDkCFAg3LkK5AAuQrkByFAhQHLqQqQyyEOBs0kEdSGlPDBs/N8lwwTfzfJLyPSCpDSnfsMfM/JccLEDzPojyGkFSGlODDReS5uFjHHf0R5DSEAS+F/EFK+6j/KiPhYCC1GxoLApLDfhCYtCe4c91KnDPGYwtsN67qPcbKWnbbz6/BIkituS1CoEqyVJWjNTZRdLkK5IAXLlyABcuXIDkCFcgwLkK5AcjBm1/11TzLsrMlng0c+V9PNTGXZfG3+H3h6u2aPQcUrlI1jjarbYyeAJXOjI4hXuGNhpro2aegbXzT7EdgosS0uhcY5K4ONsP7jzWJyRT8N1tmym+zuE1h/hSj80yqTDymOZpa5vXgRyc08weqmuxx3k9FrL0nJ2f8A9loDlqmXBJOCntvSJ/s5JuwO6lHJB3EI2SOOBRThlIStSFJ7Bn9nSb46T8hN5xsmREJ3hzsmYTrDnZOkYTuGtxrhabPYnkwpxB8x67pxjsp0wiUXd0R4dU/KQ/G1FAoVzQhC0mjUCGlyABcUKBMwLkNIEAC5ClIIdTg0czSQBFCXGmglTuU9n2uY90poig36m/h81JYbABrKA4fNOIHDu1tY+fA381KZ7WvHqH0eXsEQawUOg3u+dptFhKsKysiGjbgemwrav3UdPFRKnntXjRwhVj7Ly06jzG3moLEg13RZT3IYZLLrvrVBt9LdxPkpOiXXSx9qOzjMwwRaK+0Q26N22otb+Jh8Dv60ss7IjvyAcgPkVp80LNDXn3gLv4hq2t9VQ/iJ5Kn5jlzcNiZZGOBa8kaT3ZA5rhZ0dNxur4ZbmnNy4yZbh2G2iSxpBmcAckL85HRHae4I8JJ0W49ULs1HRIPzPcbJ6Iq5hSD40Dsw6BIux5RotlCwpvO3ZC7HFIS4kkLREwnEB2TYJxAtEtGeZI3WHgUDHDXSjHV/6gi4mFv2djXcybCsGCImwMLzRpphePBp7p/rqoXOYNLRzDL/AKK5c73p2YSa2pGZ4P3UhaOHEeRTUJ3ig+RxdRP7BNfdHouqXrtyZTtae0fZHDw5bHiItWt2i7NjvDfZURX3tNg5Y8ui1vDmPDHAAVXRUNUySgFy5cstAQIVyYGbGTwCWhDontcRwP8AspHKZaaBXXdK4iIuDtW1bg+PJSuXelZj1tN4W9xy4/FdJABtyTDLMU7g42as9d0rPjdnkFo0Fuzju4u/KFKS7XtmljjkAwzdV7Ak3+r+SPBh6FjhyBF8fEquZT2gDne7moNdwJO17UD0G1X4q6OwT2aA5po1V9OSnlLL2rhccpNfEZMCDWlviKI+hS0pjAY7SQ5gA2NN2O2x34/FPM0j++O3EC/OhaaYqPu0K8SdqPJLdV8MdbT3ZjGte17ZQSbMjX8+rgQfiqz7U4W/b4nsIIfhmkkcy17hZ8VYOzk7Iy2gXl+zt9eqxuA3l1VQ7cY1j8zLIr0RRhgHIX3zX+rmrcbm5pNIdiIJO9pSmIxrI61H0HFNMNiWvlJb0VHKdFqIW7hOHBMpcxY11E8Om6AWISUgSkczXC2mwms+NaNrThUekR4R2mxYRZEG4JeEpuErEeKAtXZTNtJMLuDzbf1VuPUBT7sCHuAIsEi/JZwJSNLgaIogjkQtD7GZq7GOe0gNfE0Ocb2cLrhWxXPycdvcdPFyTWqYHJmAu0ihZ2URPl41EUNlb8yc2O+p4KHcAeSlMrFLjKiu0Qccrgbd7NrrvyVAfA4GiCCPBaJjzeXYY/o+qqmO/wCof/XJejlXn6Qnuz0K73R6FPygWdnoy9yeiGLCOc4ADc7DdPEMTqlZf5gjY0HBvMT3Rv4/v5p86Tu0o3PR/eH+h+SeZNT9nblov5rGWP1THL4bSNex5c2+HEdPFA7cBxJPHj4Cx9VccHkz5BbW0083bA/zTWfsPJR0uZVkhvevhwBqk5deyst9KsxoDgDZc6uHidh4ra87Pcj6ho+Q3CpnZSeIsfhyz3eIYKa88XBridPhV+oUrPmMlCKYbtOx+Xqo8tX4cdU51ayDe/A2ksVhWPPeFjx+qSaDV/8AKk8DhS5pceA69bAAHx+S5tu3Z5kjo8NG+Z5GiJjnVtqqtwPPgsehx5kxD5X/AInlzz6m6Hhy9Fv83ZOGfD+5eBqI1gustJaR+Jt95vDZQ+XZXhPefZsZgoI5R+EtZpbIKoFjhXwXZhNTtx8u8718YRiZi95ceaVy95bI0jrXxWvdqfYtCWGTAOc1+59092pjudNcdwa62ssiwrmS6HtLS0kEEUQ4cj4qrl0k8XJTHHwKq6sGIOxB281AvbR2NpQU9yx/4m9Qkn4PawiYIkOsevknRO9C0Xo52Nl57u/VJYzEEmhwRxOLq0hMNygimGnrYp8x1Icv7NySNDz3GHgXDc+Q6Kcw2RxtrVqf57A/BYyzxik47ULFE5+zASfBWnso+TBukeC0ukj93XENBIN3zOyOyEAU1oaOgFIfdlRy5bfSuPFod85c63GyUZr0RsJTiKClFVXsVmN4KBng2vR26hMy/wCod6fRLSzNMDGtO8fG/F3AJDNj/eD5D6L0cnAaO4otrnHdBayYV0uzmk8AQT5ILQYw7IBDF4kySFx5/TkrZ7M8mGIxLmvvQAHO8QDWn1NBU1jlrHsWj7mIldw1NA/7GucR8XNTvop7W7GwNDy1rQGtAaANgK5BNzhB6f1xThxskniTacRQcjwKl7XZr2zwv2fEw4hm1kh3iW1x82k/BXH7CyeNurg6tLhxaSLFFRHtHwmrBtfzbI0/EOYfoFK9hJve4WJrv4m6fJzNgjW2v7JP7MTMotqRv5h/+m8k/wD7J0llEtDTqew794CxR4EdPNTeXy6H6X8Hc+h6qQlJaT71rXVwNDcean+KfFJzWe4DK5PeSMkF6Gxm/wBTq28aAJ+CcZ3k7cVHpPdew6mPH4mO4tIPTqjyS0Bp4Fp2SxfTweThXrxH7q0mppC5Xe4h8vzBxhcyXaaAgOHXkHDwIVM9p/ZZxh+24cXVGZo4ijXvR15A/FXrP8CbbOziAWvHVh6+TqPkSj4Eh8RZJuxzSwjqHjSfkj6MtXuPOWPkDmuI50otkBLb5fyU1m+VSYaR8Mop8b9JHXoR1BG9pgYa3o0eXK09p0TLGU8XzGyWzGSroceaLh3XID5pvmMx1kckTun6hran+yeU/acTGx27Rbn/AKW8vU0FX1o/sqwPdxEp/hDWD17x+gRndYjjm8k3mEYLqHAbeSaCBOZDZJQLh29DQgiQ+5SrQjUkCbYglAxAQlGBIqyLCyfiF8r89wnuan74Hq1v0TjCYJn2Rzg3v94F3gE0zY/eM/Q1elXmm7zui2hNFBt1QYbRcVuBSNrAR4Yi93A0NzSXrsI/QRxFLZ/ZjDpysOH8cr/kQP2CyfH1S2vsvlv2fAYeJ16gzW8f55DqI9LA9EW7jUmqfsbupOvu79D4Hl6KPHhae4Z9tc08HCvXkpxtVe2cWvLpvCiPR4P7qP8AZxiP7r+iUj4gH91NZ0zVgZm9WP8Al/wqt7NJfupm9HtPxb/sj4pPS94/OISxswfs5xYSGvI9438QFDf/AJUnlWd/aIyGskLo22C6MgPHQB25Ki+yBBOJwr+Ak1s8BINYr11JdmJ+yyXIa0mj5LSfvoY9oZCHacM4aaH3j2sHHw1EfBTeKEkkVxvaw8R3S+q4cSFFdoJmU2Vv4X8SOF8j5I+WZjtRKZeN9rHhDrjp29ij42N1W4ZS3U3/AA3Fp9DV/RTuVybDhW4PW729OKicTHWImb1cHf62j9wUUsfZh237HtzLDB8YAxMQ7p/xAN/du8+R5FYPirbqY5pa5riCDsWkcQRyK9H5fOWmv62VU9ofs4bifeYyF2mUNt7DWiQMHEEC9dfFGtlWLQM094qOmfZJ6qYflGJeLEEtf/G7+SQPZnFf4Evq0j6pyyCy+oiwtc9msdZZK7m+Y/8AixoWeQ9ksQfxM0Dq9wFel2tO9n0IGWEA397Jv14cFjksuPTXHLMuyMiI0JzMzcoGMXC7xGhKUjmNcGoAhajsah0o7AhlmWV4wfZHtsau9t4UoPHvOvc8hXwCkcBgNTHvYC6hdDkDs74JhmbKcOYIFH0XqPMNdSPGLIs0EWu7figjYXGgkD94YT3TsB807y/EuYCW7fv5qMDCHBo5pzipdLaHksXvpuftOdlcu+15hCxzRp1CR/QMjOs351XqtmxRs/TZU32R5axuGlxBrXK4xt5lrGEE+Vu+gVsx8+huoi+VDcknolldNYy04wg5FI4TMNc746A01XihyvM2vLWvGknk8U70PNNsJEBipSKJrkp5ZetOjjx3vf6KZjF3ZG8iHD4g/uqB7OonNfM1zXAFoqwQCWkg1fHitBe7UCCOP7rPey+MkOYyRyvc7T7wAE7CncvQJ9s4+lsZiDFjo3j/AN2ItP6onWP/ABJVg7V4M4qBr4fxt3cPzN5jzVaz9ulscn+FKwn9Lu47/wCymspzJzJwDeiuoqzfAVfzW8axN73CeR4kTxPw79iB3TQ41uBfGiqfFJJhsQWSPNNJHny+i0DNcpLXCXDir3cG8+iQxeGgkP3jBqcBdjjXLzT0t5Qy7PZ+feWSaBo8a8NhvyViziWp9Q5saNvj9CFA5JkOiQvH/puaKrcceFeHBMPaXnkuBw8D4Q0ukDoi51kscxo0OA4E6eu2yJKlyXHe4tWIma1upxA/rkOZVZzPtDJMdA2jHLjqPEFx/ZZ52Y7bvD9OMkc9juD3Gywk9fy/RX+CFpALaIO4I4EdQufluU6U4pjZsymBPEpH7ISpXEzQxC5XsZ+pwHyUJju3+DjsMcZD/kG3xKnMbfi1yk90tJgO73ufRPuxODMWBex3KaSvEGqVEzD2hvlOmFgjB5k6nfyV47JYo/2cHPJJe95s8TvS343GdpeeOeXQr27lExB0hp8R89kcO3SOaH7v1H1Cgud0uDF0Lu6EKAAtQtajUupBMw7I5kImSW8C2uGkmtQ2FeagsW62gHYtuvXkn3Z7BxSFwlBPGqJFbeHkmOLg7ocD5+V1a9S15UNQNj6I8Emk36Ir2bWP6KJSRnmGktx68klipLI8kg8bmqXEeKWmt9aTnZntXNgZSY+8x34o3E6XeIrg7xWwZDmwx+HMjWGNzXFuh2+4HI81hkY4Hnav/s+7VFkj45Kp9Ecu8NljknTfHe9NCDyGVJp25kA6T4eKPk8LQdd6tVpm+ETN1OdoZq3OxFdFbMDgoRGPdAUBsR9Vzybrs8tY/wCoPER07unjuOh/3WaYQaM7cDtqe7h/mbf1WpysDg5vMbj/AGWV5yTFnLHO5ujPxGlWQxq+ZphdcT2Hi5pA8TW3zpM8qxXvoo3EbltO5U4bG/UKdYQRRUHl0GmfEsG1SB48pGA/UFOM712sOT48sqOV1h2wJHPoenmj9psN9ySxuvm4NO4HMjrxUY5+xDuChM7zvvMbh5S18TSDvbXat6J/MKC3Bcvp3gsU7DujMbtUMpuncj/EPAoPblHqy6BwGzZx8HRkD9lC/wD9BI5uiQN/Fd0BueJUv23xoxeTzBu7ohFIRX5HUfkt/EaxeMCvxJzHmk7G6YpZA3o17mj4AqPY3dHljWbBHSl7jbtRPUkk/FJhLGM1sSiMG6ILAEUtlwOH91gMNHwPu2uPm/vH6rJ8Nh9csbB/E5rfiQFsWaO4NHAbfDZQ5r1p0cE72bwFJZpJTAOpH80rGlH4MSRvvlVHoeK5XWDDSWEs1NcM0jYp21ZAzUa0W0CZMmyJ5sgGq6bHcHio2efut24WD42UpgX/AIh+ahtyTWbYV0JXqfHlC6QCehFojm18UeI3bfgky7ajySNzuaLaM8/QJMuQDlkm4HqnHvCCCDRCasG4SrkBash7ZkPbHO4+7JGo9PGlsuRZ3DoDYn62Ed13U9F5qJ3WgeyiN88skOqmNjMo331amtFfHdSzw13HRx8vzL01B7975grNPaGdOPheNu6w+rZCtDhZJR1jvA7VW46+apHtHwGp8L7IOlzaI6G7+aUv7UmP8tRfG7iwq5meYsgxjnSO0iSJnXcsc4Vt4FWLBHuNN33R67BIZhkMMzgZmB9bCyRV+Sc6RqjZp23LrEDdI/O7j6DgPVQuAa9zu61zid9gXEn0C1bD9n8Oz8EMY82NJ+JtSMDA3gAPLb6Lfkzpn+A7L4qSvuXN8X00fPdW7Kex0jIpxKWESQvZpbZ3LdrPBWKAp/Ey2nxBHxCN7LTyVEdxfgnOLYknQUePD9kvObZaZQZw7nomcfFOZndwJs11Ih32sPYvCe8x0ZPCO5D/ANo2+ZC0TESaiqj2Dh0xySc3kNB8G2T8z8lYzKuTlu8nZwzWOzxqc4SUGNw6O39RsmDJrTfKMbc+Jj/KI3fIg/spLWpR5Q60kHIzVkFNSEFELkGpB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4102" name="AutoShape 6" descr="data:image/jpg;base64,/9j/4AAQSkZJRgABAQAAAQABAAD/2wCEAAkGBhQSEBQUEBQUFBUUFhcVFxcUFBQUFBQVFRQVFBUWFRQXHCYeFxkkGRUUHy8gIycpLCwsFR4xNTAqNSYrLCkBCQoKDgwOGg8PFSkdHBwpKSwpKSkpLCkpKSkpKSkpKSksKSkpKSk1KSkpLCkpKSkpLCwpNikpKSkyKSkpMiwpKf/AABEIAKAA8AMBIgACEQEDEQH/xAAcAAAABwEBAAAAAAAAAAAAAAABAgMEBQYHAAj/xABCEAABBAAEAwUFBgMHAwUBAAABAAIDEQQFEiExQVEGImFxgQcTkaGxFCMyUnLBQtHwFSRTYpLh8TSCojNDc7LCFv/EABkBAAMBAQEAAAAAAAAAAAAAAAABAwIEBf/EACERAQEAAgIDAAIDAAAAAAAAAAABAhEDIRIxQRNRImFx/9oADAMBAAIRAxEAPwDHKXUhXUkHIEZAgAXUhQIDkCFAg3LkK5AAuQrkByFAhQHLqQqQyyEOBs0kEdSGlPDBs/N8lwwTfzfJLyPSCpDSnfsMfM/JccLEDzPojyGkFSGlODDReS5uFjHHf0R5DSEAS+F/EFK+6j/KiPhYCC1GxoLApLDfhCYtCe4c91KnDPGYwtsN67qPcbKWnbbz6/BIkituS1CoEqyVJWjNTZRdLkK5IAXLlyABcuXIDkCFcgwLkK5AcjBm1/11TzLsrMlng0c+V9PNTGXZfG3+H3h6u2aPQcUrlI1jjarbYyeAJXOjI4hXuGNhpro2aegbXzT7EdgosS0uhcY5K4ONsP7jzWJyRT8N1tmym+zuE1h/hSj80yqTDymOZpa5vXgRyc08weqmuxx3k9FrL0nJ2f8A9loDlqmXBJOCntvSJ/s5JuwO6lHJB3EI2SOOBRThlIStSFJ7Bn9nSb46T8hN5xsmREJ3hzsmYTrDnZOkYTuGtxrhabPYnkwpxB8x67pxjsp0wiUXd0R4dU/KQ/G1FAoVzQhC0mjUCGlyABcUKBMwLkNIEAC5ClIIdTg0czSQBFCXGmglTuU9n2uY90poig36m/h81JYbABrKA4fNOIHDu1tY+fA381KZ7WvHqH0eXsEQawUOg3u+dptFhKsKysiGjbgemwrav3UdPFRKnntXjRwhVj7Ly06jzG3moLEg13RZT3IYZLLrvrVBt9LdxPkpOiXXSx9qOzjMwwRaK+0Q26N22otb+Jh8Dv60ss7IjvyAcgPkVp80LNDXn3gLv4hq2t9VQ/iJ5Kn5jlzcNiZZGOBa8kaT3ZA5rhZ0dNxur4ZbmnNy4yZbh2G2iSxpBmcAckL85HRHae4I8JJ0W49ULs1HRIPzPcbJ6Iq5hSD40Dsw6BIux5RotlCwpvO3ZC7HFIS4kkLREwnEB2TYJxAtEtGeZI3WHgUDHDXSjHV/6gi4mFv2djXcybCsGCImwMLzRpphePBp7p/rqoXOYNLRzDL/AKK5c73p2YSa2pGZ4P3UhaOHEeRTUJ3ig+RxdRP7BNfdHouqXrtyZTtae0fZHDw5bHiItWt2i7NjvDfZURX3tNg5Y8ui1vDmPDHAAVXRUNUySgFy5cstAQIVyYGbGTwCWhDontcRwP8AspHKZaaBXXdK4iIuDtW1bg+PJSuXelZj1tN4W9xy4/FdJABtyTDLMU7g42as9d0rPjdnkFo0Fuzju4u/KFKS7XtmljjkAwzdV7Ak3+r+SPBh6FjhyBF8fEquZT2gDne7moNdwJO17UD0G1X4q6OwT2aA5po1V9OSnlLL2rhccpNfEZMCDWlviKI+hS0pjAY7SQ5gA2NN2O2x34/FPM0j++O3EC/OhaaYqPu0K8SdqPJLdV8MdbT3ZjGte17ZQSbMjX8+rgQfiqz7U4W/b4nsIIfhmkkcy17hZ8VYOzk7Iy2gXl+zt9eqxuA3l1VQ7cY1j8zLIr0RRhgHIX3zX+rmrcbm5pNIdiIJO9pSmIxrI61H0HFNMNiWvlJb0VHKdFqIW7hOHBMpcxY11E8Om6AWISUgSkczXC2mwms+NaNrThUekR4R2mxYRZEG4JeEpuErEeKAtXZTNtJMLuDzbf1VuPUBT7sCHuAIsEi/JZwJSNLgaIogjkQtD7GZq7GOe0gNfE0Ocb2cLrhWxXPycdvcdPFyTWqYHJmAu0ihZ2URPl41EUNlb8yc2O+p4KHcAeSlMrFLjKiu0Qccrgbd7NrrvyVAfA4GiCCPBaJjzeXYY/o+qqmO/wCof/XJejlXn6Qnuz0K73R6FPygWdnoy9yeiGLCOc4ADc7DdPEMTqlZf5gjY0HBvMT3Rv4/v5p86Tu0o3PR/eH+h+SeZNT9nblov5rGWP1THL4bSNex5c2+HEdPFA7cBxJPHj4Cx9VccHkz5BbW0083bA/zTWfsPJR0uZVkhvevhwBqk5deyst9KsxoDgDZc6uHidh4ra87Pcj6ho+Q3CpnZSeIsfhyz3eIYKa88XBridPhV+oUrPmMlCKYbtOx+Xqo8tX4cdU51ayDe/A2ksVhWPPeFjx+qSaDV/8AKk8DhS5pceA69bAAHx+S5tu3Z5kjo8NG+Z5GiJjnVtqqtwPPgsehx5kxD5X/AInlzz6m6Hhy9Fv83ZOGfD+5eBqI1gustJaR+Jt95vDZQ+XZXhPefZsZgoI5R+EtZpbIKoFjhXwXZhNTtx8u8718YRiZi95ceaVy95bI0jrXxWvdqfYtCWGTAOc1+59092pjudNcdwa62ssiwrmS6HtLS0kEEUQ4cj4qrl0k8XJTHHwKq6sGIOxB281AvbR2NpQU9yx/4m9Qkn4PawiYIkOsevknRO9C0Xo52Nl57u/VJYzEEmhwRxOLq0hMNygimGnrYp8x1Icv7NySNDz3GHgXDc+Q6Kcw2RxtrVqf57A/BYyzxik47ULFE5+zASfBWnso+TBukeC0ukj93XENBIN3zOyOyEAU1oaOgFIfdlRy5bfSuPFod85c63GyUZr0RsJTiKClFVXsVmN4KBng2vR26hMy/wCod6fRLSzNMDGtO8fG/F3AJDNj/eD5D6L0cnAaO4otrnHdBayYV0uzmk8AQT5ILQYw7IBDF4kySFx5/TkrZ7M8mGIxLmvvQAHO8QDWn1NBU1jlrHsWj7mIldw1NA/7GucR8XNTvop7W7GwNDy1rQGtAaANgK5BNzhB6f1xThxskniTacRQcjwKl7XZr2zwv2fEw4hm1kh3iW1x82k/BXH7CyeNurg6tLhxaSLFFRHtHwmrBtfzbI0/EOYfoFK9hJve4WJrv4m6fJzNgjW2v7JP7MTMotqRv5h/+m8k/wD7J0llEtDTqew794CxR4EdPNTeXy6H6X8Hc+h6qQlJaT71rXVwNDcean+KfFJzWe4DK5PeSMkF6Gxm/wBTq28aAJ+CcZ3k7cVHpPdew6mPH4mO4tIPTqjyS0Bp4Fp2SxfTweThXrxH7q0mppC5Xe4h8vzBxhcyXaaAgOHXkHDwIVM9p/ZZxh+24cXVGZo4ijXvR15A/FXrP8CbbOziAWvHVh6+TqPkSj4Eh8RZJuxzSwjqHjSfkj6MtXuPOWPkDmuI50otkBLb5fyU1m+VSYaR8Mop8b9JHXoR1BG9pgYa3o0eXK09p0TLGU8XzGyWzGSroceaLh3XID5pvmMx1kckTun6hran+yeU/acTGx27Rbn/AKW8vU0FX1o/sqwPdxEp/hDWD17x+gRndYjjm8k3mEYLqHAbeSaCBOZDZJQLh29DQgiQ+5SrQjUkCbYglAxAQlGBIqyLCyfiF8r89wnuan74Hq1v0TjCYJn2Rzg3v94F3gE0zY/eM/Q1elXmm7zui2hNFBt1QYbRcVuBSNrAR4Yi93A0NzSXrsI/QRxFLZ/ZjDpysOH8cr/kQP2CyfH1S2vsvlv2fAYeJ16gzW8f55DqI9LA9EW7jUmqfsbupOvu79D4Hl6KPHhae4Z9tc08HCvXkpxtVe2cWvLpvCiPR4P7qP8AZxiP7r+iUj4gH91NZ0zVgZm9WP8Al/wqt7NJfupm9HtPxb/sj4pPS94/OISxswfs5xYSGvI9438QFDf/AJUnlWd/aIyGskLo22C6MgPHQB25Ki+yBBOJwr+Ak1s8BINYr11JdmJ+yyXIa0mj5LSfvoY9oZCHacM4aaH3j2sHHw1EfBTeKEkkVxvaw8R3S+q4cSFFdoJmU2Vv4X8SOF8j5I+WZjtRKZeN9rHhDrjp29ij42N1W4ZS3U3/AA3Fp9DV/RTuVybDhW4PW729OKicTHWImb1cHf62j9wUUsfZh237HtzLDB8YAxMQ7p/xAN/du8+R5FYPirbqY5pa5riCDsWkcQRyK9H5fOWmv62VU9ofs4bifeYyF2mUNt7DWiQMHEEC9dfFGtlWLQM094qOmfZJ6qYflGJeLEEtf/G7+SQPZnFf4Evq0j6pyyCy+oiwtc9msdZZK7m+Y/8AixoWeQ9ksQfxM0Dq9wFel2tO9n0IGWEA397Jv14cFjksuPTXHLMuyMiI0JzMzcoGMXC7xGhKUjmNcGoAhajsah0o7AhlmWV4wfZHtsau9t4UoPHvOvc8hXwCkcBgNTHvYC6hdDkDs74JhmbKcOYIFH0XqPMNdSPGLIs0EWu7figjYXGgkD94YT3TsB807y/EuYCW7fv5qMDCHBo5pzipdLaHksXvpuftOdlcu+15hCxzRp1CR/QMjOs351XqtmxRs/TZU32R5axuGlxBrXK4xt5lrGEE+Vu+gVsx8+huoi+VDcknolldNYy04wg5FI4TMNc746A01XihyvM2vLWvGknk8U70PNNsJEBipSKJrkp5ZetOjjx3vf6KZjF3ZG8iHD4g/uqB7OonNfM1zXAFoqwQCWkg1fHitBe7UCCOP7rPey+MkOYyRyvc7T7wAE7CncvQJ9s4+lsZiDFjo3j/AN2ItP6onWP/ABJVg7V4M4qBr4fxt3cPzN5jzVaz9ulscn+FKwn9Lu47/wCymspzJzJwDeiuoqzfAVfzW8axN73CeR4kTxPw79iB3TQ41uBfGiqfFJJhsQWSPNNJHny+i0DNcpLXCXDir3cG8+iQxeGgkP3jBqcBdjjXLzT0t5Qy7PZ+feWSaBo8a8NhvyViziWp9Q5saNvj9CFA5JkOiQvH/puaKrcceFeHBMPaXnkuBw8D4Q0ukDoi51kscxo0OA4E6eu2yJKlyXHe4tWIma1upxA/rkOZVZzPtDJMdA2jHLjqPEFx/ZZ52Y7bvD9OMkc9juD3Gywk9fy/RX+CFpALaIO4I4EdQufluU6U4pjZsymBPEpH7ISpXEzQxC5XsZ+pwHyUJju3+DjsMcZD/kG3xKnMbfi1yk90tJgO73ufRPuxODMWBex3KaSvEGqVEzD2hvlOmFgjB5k6nfyV47JYo/2cHPJJe95s8TvS343GdpeeOeXQr27lExB0hp8R89kcO3SOaH7v1H1Cgud0uDF0Lu6EKAAtQtajUupBMw7I5kImSW8C2uGkmtQ2FeagsW62gHYtuvXkn3Z7BxSFwlBPGqJFbeHkmOLg7ocD5+V1a9S15UNQNj6I8Emk36Ir2bWP6KJSRnmGktx68klipLI8kg8bmqXEeKWmt9aTnZntXNgZSY+8x34o3E6XeIrg7xWwZDmwx+HMjWGNzXFuh2+4HI81hkY4Hnav/s+7VFkj45Kp9Ecu8NljknTfHe9NCDyGVJp25kA6T4eKPk8LQdd6tVpm+ETN1OdoZq3OxFdFbMDgoRGPdAUBsR9Vzybrs8tY/wCoPER07unjuOh/3WaYQaM7cDtqe7h/mbf1WpysDg5vMbj/AGWV5yTFnLHO5ujPxGlWQxq+ZphdcT2Hi5pA8TW3zpM8qxXvoo3EbltO5U4bG/UKdYQRRUHl0GmfEsG1SB48pGA/UFOM712sOT48sqOV1h2wJHPoenmj9psN9ySxuvm4NO4HMjrxUY5+xDuChM7zvvMbh5S18TSDvbXat6J/MKC3Bcvp3gsU7DujMbtUMpuncj/EPAoPblHqy6BwGzZx8HRkD9lC/wD9BI5uiQN/Fd0BueJUv23xoxeTzBu7ohFIRX5HUfkt/EaxeMCvxJzHmk7G6YpZA3o17mj4AqPY3dHljWbBHSl7jbtRPUkk/FJhLGM1sSiMG6ILAEUtlwOH91gMNHwPu2uPm/vH6rJ8Nh9csbB/E5rfiQFsWaO4NHAbfDZQ5r1p0cE72bwFJZpJTAOpH80rGlH4MSRvvlVHoeK5XWDDSWEs1NcM0jYp21ZAzUa0W0CZMmyJ5sgGq6bHcHio2efut24WD42UpgX/AIh+ahtyTWbYV0JXqfHlC6QCehFojm18UeI3bfgky7ajySNzuaLaM8/QJMuQDlkm4HqnHvCCCDRCasG4SrkBash7ZkPbHO4+7JGo9PGlsuRZ3DoDYn62Ed13U9F5qJ3WgeyiN88skOqmNjMo331amtFfHdSzw13HRx8vzL01B7975grNPaGdOPheNu6w+rZCtDhZJR1jvA7VW46+apHtHwGp8L7IOlzaI6G7+aUv7UmP8tRfG7iwq5meYsgxjnSO0iSJnXcsc4Vt4FWLBHuNN33R67BIZhkMMzgZmB9bCyRV+Sc6RqjZp23LrEDdI/O7j6DgPVQuAa9zu61zid9gXEn0C1bD9n8Oz8EMY82NJ+JtSMDA3gAPLb6Lfkzpn+A7L4qSvuXN8X00fPdW7Kex0jIpxKWESQvZpbZ3LdrPBWKAp/Ey2nxBHxCN7LTyVEdxfgnOLYknQUePD9kvObZaZQZw7nomcfFOZndwJs11Ih32sPYvCe8x0ZPCO5D/ANo2+ZC0TESaiqj2Dh0xySc3kNB8G2T8z8lYzKuTlu8nZwzWOzxqc4SUGNw6O39RsmDJrTfKMbc+Jj/KI3fIg/spLWpR5Q60kHIzVkFNSEFELkGpB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4106" name="Picture 10" descr="http://livedoor.blogimg.jp/jeao/imgs/2/1/2174337f.png"/>
          <p:cNvPicPr>
            <a:picLocks noChangeAspect="1" noChangeArrowheads="1"/>
          </p:cNvPicPr>
          <p:nvPr/>
        </p:nvPicPr>
        <p:blipFill>
          <a:blip r:embed="rId3"/>
          <a:srcRect/>
          <a:stretch>
            <a:fillRect/>
          </a:stretch>
        </p:blipFill>
        <p:spPr bwMode="auto">
          <a:xfrm>
            <a:off x="6286512" y="0"/>
            <a:ext cx="2857488" cy="341569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85728"/>
            <a:ext cx="8658196" cy="214314"/>
          </a:xfrm>
        </p:spPr>
        <p:txBody>
          <a:bodyPr>
            <a:normAutofit fontScale="90000"/>
          </a:bodyPr>
          <a:lstStyle/>
          <a:p>
            <a:r>
              <a:rPr lang="en-US" altLang="ja-JP" dirty="0"/>
              <a:t>【</a:t>
            </a:r>
            <a:r>
              <a:rPr lang="ja-JP" altLang="en-US" dirty="0"/>
              <a:t>結果と考察</a:t>
            </a:r>
            <a:r>
              <a:rPr lang="en-US" altLang="ja-JP" dirty="0" smtClean="0"/>
              <a:t>】</a:t>
            </a:r>
            <a:r>
              <a:rPr lang="ja-JP" altLang="en-US" dirty="0" smtClean="0"/>
              <a:t>自己概念</a:t>
            </a:r>
            <a:endParaRPr kumimoji="1" lang="ja-JP" altLang="en-US" dirty="0"/>
          </a:p>
        </p:txBody>
      </p:sp>
      <p:sp>
        <p:nvSpPr>
          <p:cNvPr id="3" name="コンテンツ プレースホルダ 2"/>
          <p:cNvSpPr>
            <a:spLocks noGrp="1"/>
          </p:cNvSpPr>
          <p:nvPr>
            <p:ph idx="1"/>
          </p:nvPr>
        </p:nvSpPr>
        <p:spPr>
          <a:xfrm>
            <a:off x="0" y="928670"/>
            <a:ext cx="9144000" cy="5929330"/>
          </a:xfrm>
        </p:spPr>
        <p:txBody>
          <a:bodyPr>
            <a:normAutofit fontScale="77500" lnSpcReduction="20000"/>
          </a:bodyPr>
          <a:lstStyle/>
          <a:p>
            <a:r>
              <a:rPr lang="ja-JP" altLang="en-US" sz="3400" dirty="0"/>
              <a:t>６つの</a:t>
            </a:r>
            <a:r>
              <a:rPr lang="ja-JP" altLang="en-US" sz="3400" dirty="0">
                <a:solidFill>
                  <a:srgbClr val="0070C0"/>
                </a:solidFill>
              </a:rPr>
              <a:t>カテゴリ</a:t>
            </a:r>
            <a:r>
              <a:rPr lang="ja-JP" altLang="en-US" sz="3400" dirty="0"/>
              <a:t>に分類できたのは</a:t>
            </a:r>
            <a:r>
              <a:rPr lang="en-US" sz="3400" dirty="0"/>
              <a:t>179</a:t>
            </a:r>
            <a:r>
              <a:rPr lang="ja-JP" altLang="en-US" sz="3400" dirty="0"/>
              <a:t>コメントであり、全体の</a:t>
            </a:r>
            <a:r>
              <a:rPr lang="en-US" sz="3400" dirty="0"/>
              <a:t>29.9%</a:t>
            </a:r>
            <a:r>
              <a:rPr lang="ja-JP" altLang="en-US" sz="3400" dirty="0"/>
              <a:t>であった。自己概念以外には、事実経過やソーシャルサポートの内容が多かった。二渡・砂賀</a:t>
            </a:r>
            <a:r>
              <a:rPr lang="en-US" sz="3400" dirty="0"/>
              <a:t>(2008) </a:t>
            </a:r>
            <a:r>
              <a:rPr lang="ja-JP" altLang="en-US" sz="3400" dirty="0"/>
              <a:t>の１</a:t>
            </a:r>
            <a:r>
              <a:rPr lang="en-US" sz="3400" dirty="0"/>
              <a:t>B</a:t>
            </a:r>
            <a:r>
              <a:rPr lang="ja-JP" altLang="en-US" sz="3400" dirty="0"/>
              <a:t>から</a:t>
            </a:r>
            <a:r>
              <a:rPr lang="en-US" sz="3400" dirty="0"/>
              <a:t>4A</a:t>
            </a:r>
            <a:r>
              <a:rPr lang="ja-JP" altLang="en-US" sz="3400" dirty="0"/>
              <a:t>の４つの自己イメージについてのコメントが全体の約</a:t>
            </a:r>
            <a:r>
              <a:rPr lang="en-US" sz="3400" dirty="0"/>
              <a:t>4</a:t>
            </a:r>
            <a:r>
              <a:rPr lang="ja-JP" altLang="en-US" sz="3400" dirty="0"/>
              <a:t>割を占めた。１</a:t>
            </a:r>
            <a:r>
              <a:rPr lang="en-US" sz="3400" dirty="0"/>
              <a:t>A</a:t>
            </a:r>
            <a:r>
              <a:rPr lang="ja-JP" altLang="en-US" sz="3400" dirty="0"/>
              <a:t>が約</a:t>
            </a:r>
            <a:r>
              <a:rPr lang="en-US" sz="3400" dirty="0"/>
              <a:t>3</a:t>
            </a:r>
            <a:r>
              <a:rPr lang="ja-JP" altLang="en-US" sz="3400" dirty="0"/>
              <a:t>割、</a:t>
            </a:r>
            <a:r>
              <a:rPr lang="en-US" sz="3400" dirty="0"/>
              <a:t>4B</a:t>
            </a:r>
            <a:r>
              <a:rPr lang="ja-JP" altLang="en-US" sz="3400" dirty="0"/>
              <a:t>が約</a:t>
            </a:r>
            <a:r>
              <a:rPr lang="en-US" sz="3400" dirty="0"/>
              <a:t>4</a:t>
            </a:r>
            <a:r>
              <a:rPr lang="ja-JP" altLang="en-US" sz="3400" dirty="0"/>
              <a:t>割のコメント比率であった。６カテゴリ内のコメント数は１</a:t>
            </a:r>
            <a:r>
              <a:rPr lang="en-US" sz="3400" dirty="0"/>
              <a:t>A</a:t>
            </a:r>
            <a:r>
              <a:rPr lang="ja-JP" altLang="en-US" sz="3400" dirty="0"/>
              <a:t>と４</a:t>
            </a:r>
            <a:r>
              <a:rPr lang="en-US" sz="3400" dirty="0"/>
              <a:t>B</a:t>
            </a:r>
            <a:r>
              <a:rPr lang="ja-JP" altLang="en-US" sz="3400" dirty="0"/>
              <a:t>が多かった。１</a:t>
            </a:r>
            <a:r>
              <a:rPr lang="en-US" sz="3400" dirty="0"/>
              <a:t>B</a:t>
            </a:r>
            <a:r>
              <a:rPr lang="ja-JP" altLang="en-US" sz="3400" dirty="0"/>
              <a:t>が少なかったのは、写真集のモデルになることも辞さないという積極的な生き方を選んだ研究対象者の特徴と関連しているだろう。</a:t>
            </a:r>
          </a:p>
          <a:p>
            <a:r>
              <a:rPr lang="en-US" sz="3400" dirty="0"/>
              <a:t> </a:t>
            </a:r>
            <a:endParaRPr lang="en-US" sz="3400" dirty="0" smtClean="0"/>
          </a:p>
          <a:p>
            <a:pPr algn="ctr">
              <a:buNone/>
            </a:pPr>
            <a:r>
              <a:rPr lang="ja-JP" altLang="en-US" sz="3400" dirty="0" smtClean="0"/>
              <a:t>表</a:t>
            </a:r>
            <a:r>
              <a:rPr lang="ja-JP" altLang="en-US" sz="3400" dirty="0"/>
              <a:t>１　自己概念の各カテゴリのコメントの合計</a:t>
            </a:r>
          </a:p>
          <a:p>
            <a:pPr algn="ctr">
              <a:buNone/>
            </a:pPr>
            <a:r>
              <a:rPr lang="en-US" altLang="ja-JP" sz="3400" dirty="0"/>
              <a:t>―――――――――――――――――――――――――――</a:t>
            </a:r>
          </a:p>
          <a:p>
            <a:pPr>
              <a:buNone/>
            </a:pPr>
            <a:r>
              <a:rPr lang="ja-JP" altLang="en-US" sz="3400" dirty="0" smtClean="0"/>
              <a:t>　　カテゴリ</a:t>
            </a:r>
            <a:r>
              <a:rPr lang="ja-JP" altLang="en-US" sz="3400" dirty="0"/>
              <a:t>　</a:t>
            </a:r>
            <a:r>
              <a:rPr lang="ja-JP" altLang="en-US" sz="3400" dirty="0" smtClean="0"/>
              <a:t>　</a:t>
            </a:r>
            <a:r>
              <a:rPr lang="en-US" altLang="ja-JP" sz="3400" dirty="0" smtClean="0">
                <a:solidFill>
                  <a:srgbClr val="0070C0"/>
                </a:solidFill>
              </a:rPr>
              <a:t>1</a:t>
            </a:r>
            <a:r>
              <a:rPr lang="en-US" sz="3400" dirty="0" smtClean="0">
                <a:solidFill>
                  <a:srgbClr val="0070C0"/>
                </a:solidFill>
              </a:rPr>
              <a:t>A</a:t>
            </a:r>
            <a:r>
              <a:rPr lang="en-US" sz="3400" dirty="0" smtClean="0">
                <a:solidFill>
                  <a:srgbClr val="002060"/>
                </a:solidFill>
              </a:rPr>
              <a:t>  </a:t>
            </a:r>
            <a:r>
              <a:rPr lang="ja-JP" altLang="en-US" sz="3400" dirty="0"/>
              <a:t>　</a:t>
            </a:r>
            <a:r>
              <a:rPr lang="en-US" sz="3400" dirty="0"/>
              <a:t>1B</a:t>
            </a:r>
            <a:r>
              <a:rPr lang="ja-JP" altLang="en-US" sz="3400" dirty="0"/>
              <a:t>　</a:t>
            </a:r>
            <a:r>
              <a:rPr lang="en-US" sz="3400" dirty="0"/>
              <a:t>   2</a:t>
            </a:r>
            <a:r>
              <a:rPr lang="ja-JP" altLang="en-US" sz="3400" dirty="0"/>
              <a:t>　</a:t>
            </a:r>
            <a:r>
              <a:rPr lang="ja-JP" altLang="en-US" sz="3400" dirty="0" smtClean="0"/>
              <a:t>  </a:t>
            </a:r>
            <a:r>
              <a:rPr lang="en-US" sz="3400" dirty="0" smtClean="0"/>
              <a:t>  </a:t>
            </a:r>
            <a:r>
              <a:rPr lang="en-US" sz="3400" dirty="0"/>
              <a:t>3</a:t>
            </a:r>
            <a:r>
              <a:rPr lang="ja-JP" altLang="en-US" sz="3400" dirty="0"/>
              <a:t>　</a:t>
            </a:r>
            <a:r>
              <a:rPr lang="en-US" sz="3400" dirty="0"/>
              <a:t> </a:t>
            </a:r>
            <a:r>
              <a:rPr lang="en-US" sz="3400" dirty="0" smtClean="0"/>
              <a:t>      </a:t>
            </a:r>
            <a:r>
              <a:rPr lang="en-US" altLang="ja-JP" sz="3400" dirty="0" smtClean="0"/>
              <a:t>4</a:t>
            </a:r>
            <a:r>
              <a:rPr lang="en-US" sz="3400" dirty="0" smtClean="0"/>
              <a:t>A</a:t>
            </a:r>
            <a:r>
              <a:rPr lang="ja-JP" altLang="en-US" sz="3400" dirty="0"/>
              <a:t>　 </a:t>
            </a:r>
            <a:r>
              <a:rPr lang="ja-JP" altLang="en-US" sz="3400" dirty="0" smtClean="0"/>
              <a:t>  </a:t>
            </a:r>
            <a:r>
              <a:rPr lang="ja-JP" altLang="en-US" sz="3400" dirty="0" smtClean="0">
                <a:solidFill>
                  <a:srgbClr val="0070C0"/>
                </a:solidFill>
              </a:rPr>
              <a:t>   </a:t>
            </a:r>
            <a:r>
              <a:rPr lang="en-US" altLang="ja-JP" sz="3400" dirty="0" smtClean="0">
                <a:solidFill>
                  <a:srgbClr val="0070C0"/>
                </a:solidFill>
              </a:rPr>
              <a:t>4</a:t>
            </a:r>
            <a:r>
              <a:rPr lang="en-US" sz="3400" dirty="0" smtClean="0">
                <a:solidFill>
                  <a:srgbClr val="0070C0"/>
                </a:solidFill>
              </a:rPr>
              <a:t>B</a:t>
            </a:r>
            <a:r>
              <a:rPr lang="ja-JP" altLang="en-US" sz="3400" dirty="0"/>
              <a:t>　 　合計</a:t>
            </a:r>
          </a:p>
          <a:p>
            <a:pPr algn="ctr">
              <a:buNone/>
            </a:pPr>
            <a:r>
              <a:rPr lang="ja-JP" altLang="en-US" sz="3400" dirty="0" smtClean="0"/>
              <a:t>　</a:t>
            </a:r>
            <a:r>
              <a:rPr lang="en-US" altLang="ja-JP" sz="3400" dirty="0" smtClean="0"/>
              <a:t>―――――――――――――――――――――――――――</a:t>
            </a:r>
          </a:p>
          <a:p>
            <a:pPr>
              <a:buNone/>
            </a:pPr>
            <a:r>
              <a:rPr lang="ja-JP" altLang="en-US" sz="3400" dirty="0" smtClean="0"/>
              <a:t>　　コメント数</a:t>
            </a:r>
            <a:r>
              <a:rPr lang="en-US" sz="3400" dirty="0" smtClean="0"/>
              <a:t>  </a:t>
            </a:r>
            <a:r>
              <a:rPr lang="en-US" sz="3400" dirty="0">
                <a:solidFill>
                  <a:srgbClr val="0070C0"/>
                </a:solidFill>
              </a:rPr>
              <a:t>57</a:t>
            </a:r>
            <a:r>
              <a:rPr lang="ja-JP" altLang="en-US" sz="3400" dirty="0"/>
              <a:t>　</a:t>
            </a:r>
            <a:r>
              <a:rPr lang="ja-JP" altLang="en-US" sz="3400" dirty="0" smtClean="0"/>
              <a:t> </a:t>
            </a:r>
            <a:r>
              <a:rPr lang="ja-JP" altLang="en-US" sz="3400" dirty="0"/>
              <a:t>　</a:t>
            </a:r>
            <a:r>
              <a:rPr lang="en-US" sz="3400" dirty="0"/>
              <a:t>1 </a:t>
            </a:r>
            <a:r>
              <a:rPr lang="en-US" sz="3400" dirty="0" smtClean="0"/>
              <a:t>   </a:t>
            </a:r>
            <a:r>
              <a:rPr lang="ja-JP" altLang="en-US" sz="3400" dirty="0"/>
              <a:t>　</a:t>
            </a:r>
            <a:r>
              <a:rPr lang="en-US" sz="3400" dirty="0"/>
              <a:t>14</a:t>
            </a:r>
            <a:r>
              <a:rPr lang="ja-JP" altLang="en-US" sz="3400" dirty="0"/>
              <a:t>　</a:t>
            </a:r>
            <a:r>
              <a:rPr lang="ja-JP" altLang="en-US" sz="3400" dirty="0" smtClean="0"/>
              <a:t>  </a:t>
            </a:r>
            <a:r>
              <a:rPr lang="en-US" sz="3400" dirty="0"/>
              <a:t>31</a:t>
            </a:r>
            <a:r>
              <a:rPr lang="ja-JP" altLang="en-US" sz="3400" dirty="0"/>
              <a:t>　</a:t>
            </a:r>
            <a:r>
              <a:rPr lang="en-US" sz="3400" dirty="0"/>
              <a:t>  </a:t>
            </a:r>
            <a:r>
              <a:rPr lang="en-US" sz="3400" dirty="0" smtClean="0"/>
              <a:t>   23</a:t>
            </a:r>
            <a:r>
              <a:rPr lang="ja-JP" altLang="en-US" sz="3400" dirty="0"/>
              <a:t>　</a:t>
            </a:r>
            <a:r>
              <a:rPr lang="en-US" sz="3400" dirty="0">
                <a:solidFill>
                  <a:srgbClr val="00B0F0"/>
                </a:solidFill>
              </a:rPr>
              <a:t>  </a:t>
            </a:r>
            <a:r>
              <a:rPr lang="en-US" sz="3400" dirty="0" smtClean="0">
                <a:solidFill>
                  <a:srgbClr val="00B0F0"/>
                </a:solidFill>
              </a:rPr>
              <a:t>    </a:t>
            </a:r>
            <a:r>
              <a:rPr lang="en-US" sz="3400" dirty="0" smtClean="0">
                <a:solidFill>
                  <a:srgbClr val="0070C0"/>
                </a:solidFill>
              </a:rPr>
              <a:t>53</a:t>
            </a:r>
            <a:r>
              <a:rPr lang="ja-JP" altLang="en-US" sz="3400" dirty="0">
                <a:solidFill>
                  <a:srgbClr val="0070C0"/>
                </a:solidFill>
              </a:rPr>
              <a:t>　</a:t>
            </a:r>
            <a:r>
              <a:rPr lang="en-US" sz="3400" dirty="0">
                <a:solidFill>
                  <a:srgbClr val="00B0F0"/>
                </a:solidFill>
              </a:rPr>
              <a:t>   </a:t>
            </a:r>
            <a:r>
              <a:rPr lang="en-US" sz="3400" dirty="0"/>
              <a:t>179</a:t>
            </a:r>
            <a:r>
              <a:rPr lang="ja-JP" altLang="en-US" sz="3400" dirty="0"/>
              <a:t>　</a:t>
            </a:r>
          </a:p>
          <a:p>
            <a:pPr>
              <a:buNone/>
            </a:pPr>
            <a:r>
              <a:rPr lang="ja-JP" altLang="en-US" sz="3400" dirty="0" smtClean="0"/>
              <a:t>　　　（％）</a:t>
            </a:r>
            <a:r>
              <a:rPr lang="ja-JP" altLang="en-US" sz="3400" dirty="0"/>
              <a:t>　 　</a:t>
            </a:r>
            <a:r>
              <a:rPr lang="en-US" sz="3400" dirty="0">
                <a:solidFill>
                  <a:srgbClr val="0070C0"/>
                </a:solidFill>
              </a:rPr>
              <a:t>31.8  </a:t>
            </a:r>
            <a:r>
              <a:rPr lang="en-US" sz="3400" dirty="0" smtClean="0"/>
              <a:t>  0.6</a:t>
            </a:r>
            <a:r>
              <a:rPr lang="ja-JP" altLang="en-US" sz="3400" dirty="0"/>
              <a:t>　 </a:t>
            </a:r>
            <a:r>
              <a:rPr lang="en-US" sz="3400" dirty="0"/>
              <a:t>7.8</a:t>
            </a:r>
            <a:r>
              <a:rPr lang="ja-JP" altLang="en-US" sz="3400" dirty="0"/>
              <a:t>　</a:t>
            </a:r>
            <a:r>
              <a:rPr lang="ja-JP" altLang="en-US" sz="3400" dirty="0" smtClean="0"/>
              <a:t> </a:t>
            </a:r>
            <a:r>
              <a:rPr lang="en-US" sz="3400" dirty="0" smtClean="0"/>
              <a:t>17.3</a:t>
            </a:r>
            <a:r>
              <a:rPr lang="ja-JP" altLang="en-US" sz="3400" dirty="0"/>
              <a:t>　 </a:t>
            </a:r>
            <a:r>
              <a:rPr lang="ja-JP" altLang="en-US" sz="3400" dirty="0" smtClean="0"/>
              <a:t> </a:t>
            </a:r>
            <a:r>
              <a:rPr lang="en-US" sz="3400" dirty="0" smtClean="0"/>
              <a:t>12.8</a:t>
            </a:r>
            <a:r>
              <a:rPr lang="ja-JP" altLang="en-US" sz="3400" dirty="0"/>
              <a:t>　 </a:t>
            </a:r>
            <a:r>
              <a:rPr lang="ja-JP" altLang="en-US" sz="3400" dirty="0" smtClean="0"/>
              <a:t> </a:t>
            </a:r>
            <a:r>
              <a:rPr lang="en-US" sz="3400" dirty="0" smtClean="0">
                <a:solidFill>
                  <a:srgbClr val="0070C0"/>
                </a:solidFill>
              </a:rPr>
              <a:t>29.6  </a:t>
            </a:r>
            <a:r>
              <a:rPr lang="ja-JP" altLang="en-US" sz="3400" dirty="0"/>
              <a:t>（</a:t>
            </a:r>
            <a:r>
              <a:rPr lang="en-US" sz="3400" dirty="0"/>
              <a:t>100</a:t>
            </a:r>
            <a:r>
              <a:rPr lang="ja-JP" altLang="en-US" sz="3400" dirty="0"/>
              <a:t>）</a:t>
            </a:r>
          </a:p>
          <a:p>
            <a:pPr algn="ctr">
              <a:buNone/>
            </a:pPr>
            <a:r>
              <a:rPr lang="en-US" altLang="ja-JP" sz="3400" dirty="0"/>
              <a:t>―――――――――――――――――――――――――――</a:t>
            </a:r>
          </a:p>
          <a:p>
            <a:endParaRPr kumimoji="1" lang="ja-JP" altLang="en-US" dirty="0"/>
          </a:p>
        </p:txBody>
      </p:sp>
      <p:sp>
        <p:nvSpPr>
          <p:cNvPr id="4" name="日付プレースホルダ 3"/>
          <p:cNvSpPr>
            <a:spLocks noGrp="1"/>
          </p:cNvSpPr>
          <p:nvPr>
            <p:ph type="dt" sz="half" idx="10"/>
          </p:nvPr>
        </p:nvSpPr>
        <p:spPr/>
        <p:txBody>
          <a:bodyPr/>
          <a:lstStyle/>
          <a:p>
            <a:fld id="{C55FB8EE-0BB4-4D9F-AF06-9064E913AF7E}"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686800" cy="582594"/>
          </a:xfrm>
        </p:spPr>
        <p:txBody>
          <a:bodyPr>
            <a:normAutofit fontScale="90000"/>
          </a:bodyPr>
          <a:lstStyle/>
          <a:p>
            <a:r>
              <a:rPr lang="en-US" altLang="ja-JP" dirty="0" smtClean="0"/>
              <a:t>【</a:t>
            </a:r>
            <a:r>
              <a:rPr lang="ja-JP" altLang="en-US" dirty="0" smtClean="0"/>
              <a:t>文献</a:t>
            </a:r>
            <a:r>
              <a:rPr lang="en-US" altLang="ja-JP" dirty="0" smtClean="0"/>
              <a:t>】</a:t>
            </a:r>
            <a:endParaRPr kumimoji="1" lang="ja-JP" altLang="en-US" dirty="0"/>
          </a:p>
        </p:txBody>
      </p:sp>
      <p:sp>
        <p:nvSpPr>
          <p:cNvPr id="3" name="コンテンツ プレースホルダ 2"/>
          <p:cNvSpPr>
            <a:spLocks noGrp="1"/>
          </p:cNvSpPr>
          <p:nvPr>
            <p:ph idx="1"/>
          </p:nvPr>
        </p:nvSpPr>
        <p:spPr>
          <a:xfrm>
            <a:off x="0" y="1000108"/>
            <a:ext cx="9144000" cy="5857892"/>
          </a:xfrm>
        </p:spPr>
        <p:txBody>
          <a:bodyPr>
            <a:normAutofit fontScale="85000" lnSpcReduction="10000"/>
          </a:bodyPr>
          <a:lstStyle/>
          <a:p>
            <a:r>
              <a:rPr lang="en-US" altLang="ja-JP" dirty="0" smtClean="0"/>
              <a:t>◯</a:t>
            </a:r>
            <a:r>
              <a:rPr lang="ja-JP" altLang="en-US" dirty="0"/>
              <a:t>荒木経惟</a:t>
            </a:r>
            <a:r>
              <a:rPr lang="en-US" dirty="0"/>
              <a:t>(</a:t>
            </a:r>
            <a:r>
              <a:rPr lang="ja-JP" altLang="en-US" dirty="0"/>
              <a:t>写真</a:t>
            </a:r>
            <a:r>
              <a:rPr lang="en-US" dirty="0"/>
              <a:t>)</a:t>
            </a:r>
            <a:r>
              <a:rPr lang="ja-JP" altLang="en-US" dirty="0" err="1"/>
              <a:t>，</a:t>
            </a:r>
            <a:r>
              <a:rPr lang="en-US" dirty="0"/>
              <a:t>STP</a:t>
            </a:r>
            <a:r>
              <a:rPr lang="ja-JP" altLang="en-US" dirty="0"/>
              <a:t>プロジェクト</a:t>
            </a:r>
            <a:r>
              <a:rPr lang="en-US" dirty="0"/>
              <a:t>(</a:t>
            </a:r>
            <a:r>
              <a:rPr lang="ja-JP" altLang="en-US" dirty="0"/>
              <a:t>企画</a:t>
            </a:r>
            <a:r>
              <a:rPr lang="en-US" dirty="0"/>
              <a:t>)</a:t>
            </a:r>
            <a:r>
              <a:rPr lang="ja-JP" altLang="en-US" dirty="0"/>
              <a:t>：いのちの乳房</a:t>
            </a:r>
            <a:r>
              <a:rPr lang="en-US" altLang="ja-JP" dirty="0"/>
              <a:t>―</a:t>
            </a:r>
            <a:r>
              <a:rPr lang="ja-JP" altLang="en-US" dirty="0"/>
              <a:t>乳がんによる「乳房再建手術」にのぞんだ</a:t>
            </a:r>
            <a:r>
              <a:rPr lang="en-US" dirty="0"/>
              <a:t>19</a:t>
            </a:r>
            <a:r>
              <a:rPr lang="ja-JP" altLang="en-US" dirty="0"/>
              <a:t>人．赤々舎　</a:t>
            </a:r>
            <a:r>
              <a:rPr lang="en-US" dirty="0"/>
              <a:t>2010</a:t>
            </a:r>
            <a:r>
              <a:rPr lang="ja-JP" altLang="en-US" dirty="0" err="1" smtClean="0"/>
              <a:t>．</a:t>
            </a:r>
            <a:endParaRPr lang="en-US" altLang="ja-JP" dirty="0" smtClean="0"/>
          </a:p>
          <a:p>
            <a:r>
              <a:rPr lang="ja-JP" altLang="en-US" dirty="0" smtClean="0"/>
              <a:t>◯</a:t>
            </a:r>
            <a:r>
              <a:rPr lang="ja-JP" altLang="en-US" dirty="0"/>
              <a:t>アーサー・</a:t>
            </a:r>
            <a:r>
              <a:rPr lang="en-US" dirty="0"/>
              <a:t>W</a:t>
            </a:r>
            <a:r>
              <a:rPr lang="ja-JP" altLang="en-US" dirty="0"/>
              <a:t>・フランク，鈴木智之</a:t>
            </a:r>
            <a:r>
              <a:rPr lang="en-US" dirty="0"/>
              <a:t>(</a:t>
            </a:r>
            <a:r>
              <a:rPr lang="ja-JP" altLang="en-US" dirty="0"/>
              <a:t>訳</a:t>
            </a:r>
            <a:r>
              <a:rPr lang="en-US" dirty="0"/>
              <a:t>)</a:t>
            </a:r>
            <a:r>
              <a:rPr lang="ja-JP" altLang="en-US" dirty="0"/>
              <a:t>：傷ついた物語の語り手</a:t>
            </a:r>
            <a:r>
              <a:rPr lang="en-US" altLang="ja-JP" dirty="0"/>
              <a:t>―</a:t>
            </a:r>
            <a:r>
              <a:rPr lang="ja-JP" altLang="en-US" dirty="0"/>
              <a:t>身体・病い・倫理．ゆみる出版　</a:t>
            </a:r>
            <a:r>
              <a:rPr lang="en-US" dirty="0"/>
              <a:t>2002</a:t>
            </a:r>
            <a:r>
              <a:rPr lang="ja-JP" altLang="en-US" dirty="0" err="1"/>
              <a:t>．</a:t>
            </a:r>
            <a:r>
              <a:rPr lang="ja-JP" altLang="en-US" dirty="0"/>
              <a:t>　</a:t>
            </a:r>
            <a:endParaRPr lang="en-US" altLang="ja-JP" dirty="0" smtClean="0"/>
          </a:p>
          <a:p>
            <a:r>
              <a:rPr lang="ja-JP" altLang="en-US" dirty="0" smtClean="0"/>
              <a:t>○</a:t>
            </a:r>
            <a:r>
              <a:rPr lang="ja-JP" altLang="en-US" dirty="0"/>
              <a:t>久留宮康浩，長谷川洋，坂本英至ほか：一期的乳房再建手術が乳癌の治療体系に及ぼす影響　日本外科学会雑誌</a:t>
            </a:r>
            <a:r>
              <a:rPr lang="en-US" dirty="0"/>
              <a:t> 111(</a:t>
            </a:r>
            <a:r>
              <a:rPr lang="ja-JP" altLang="en-US" dirty="0"/>
              <a:t>臨時増刊号</a:t>
            </a:r>
            <a:r>
              <a:rPr lang="en-US" dirty="0"/>
              <a:t>_2), 562</a:t>
            </a:r>
            <a:r>
              <a:rPr lang="ja-JP" altLang="en-US" dirty="0" err="1"/>
              <a:t>，</a:t>
            </a:r>
            <a:r>
              <a:rPr lang="en-US" dirty="0"/>
              <a:t>2010</a:t>
            </a:r>
            <a:r>
              <a:rPr lang="ja-JP" altLang="en-US" dirty="0" err="1" smtClean="0"/>
              <a:t>．</a:t>
            </a:r>
            <a:endParaRPr lang="en-US" altLang="ja-JP" dirty="0" smtClean="0"/>
          </a:p>
          <a:p>
            <a:r>
              <a:rPr lang="ja-JP" altLang="en-US" dirty="0" smtClean="0"/>
              <a:t>◯</a:t>
            </a:r>
            <a:r>
              <a:rPr lang="ja-JP" altLang="en-US" dirty="0"/>
              <a:t>砂賀道子，二渡玉江：乳がん体験者の自己概念の変化と乳房再建の意味づけ．　北関東医学会　</a:t>
            </a:r>
            <a:r>
              <a:rPr lang="en-US" dirty="0"/>
              <a:t>58</a:t>
            </a:r>
            <a:r>
              <a:rPr lang="ja-JP" altLang="en-US" dirty="0"/>
              <a:t>：</a:t>
            </a:r>
            <a:r>
              <a:rPr lang="en-US" dirty="0"/>
              <a:t>377-386</a:t>
            </a:r>
            <a:r>
              <a:rPr lang="ja-JP" altLang="en-US" dirty="0" err="1"/>
              <a:t>，</a:t>
            </a:r>
            <a:r>
              <a:rPr lang="en-US" dirty="0"/>
              <a:t>2008</a:t>
            </a:r>
            <a:r>
              <a:rPr lang="ja-JP" altLang="en-US" dirty="0" err="1"/>
              <a:t>．</a:t>
            </a:r>
            <a:r>
              <a:rPr lang="ja-JP" altLang="en-US" dirty="0"/>
              <a:t>　　</a:t>
            </a:r>
            <a:endParaRPr lang="en-US" altLang="ja-JP" dirty="0" smtClean="0"/>
          </a:p>
          <a:p>
            <a:r>
              <a:rPr lang="ja-JP" altLang="en-US" dirty="0" smtClean="0"/>
              <a:t>◯</a:t>
            </a:r>
            <a:r>
              <a:rPr lang="ja-JP" altLang="en-US" dirty="0"/>
              <a:t>渡邊愛祈・いとうたけひこ・井上孝代　 乳房再建手術体験者の楽観主義的説明スタイル</a:t>
            </a:r>
            <a:r>
              <a:rPr lang="en-US" dirty="0"/>
              <a:t>:CAVE</a:t>
            </a:r>
            <a:r>
              <a:rPr lang="ja-JP" altLang="en-US" dirty="0"/>
              <a:t>法</a:t>
            </a:r>
            <a:r>
              <a:rPr lang="en-US" dirty="0"/>
              <a:t>(</a:t>
            </a:r>
            <a:r>
              <a:rPr lang="ja-JP" altLang="en-US" dirty="0"/>
              <a:t>説明スタイルの逐語的内容分析</a:t>
            </a:r>
            <a:r>
              <a:rPr lang="en-US" dirty="0"/>
              <a:t>)</a:t>
            </a:r>
            <a:r>
              <a:rPr lang="ja-JP" altLang="en-US" dirty="0"/>
              <a:t>によるナラティブの分析 日本教育心理学会第</a:t>
            </a:r>
            <a:r>
              <a:rPr lang="en-US" dirty="0"/>
              <a:t>53</a:t>
            </a:r>
            <a:r>
              <a:rPr lang="ja-JP" altLang="en-US" dirty="0"/>
              <a:t>回総会発表論</a:t>
            </a:r>
            <a:r>
              <a:rPr lang="ja-JP" altLang="en-US" dirty="0" smtClean="0"/>
              <a:t>文集</a:t>
            </a:r>
            <a:r>
              <a:rPr lang="en-US" altLang="ja-JP" dirty="0" smtClean="0"/>
              <a:t>,</a:t>
            </a:r>
            <a:r>
              <a:rPr lang="ja-JP" altLang="en-US" dirty="0" smtClean="0"/>
              <a:t>５２９．　</a:t>
            </a:r>
            <a:r>
              <a:rPr lang="en-US" dirty="0" smtClean="0"/>
              <a:t> </a:t>
            </a:r>
            <a:r>
              <a:rPr lang="en-US" dirty="0"/>
              <a:t>2011.</a:t>
            </a:r>
            <a:endParaRPr lang="ja-JP" altLang="en-US" dirty="0"/>
          </a:p>
          <a:p>
            <a:endParaRPr kumimoji="1" lang="ja-JP" altLang="en-US" dirty="0"/>
          </a:p>
        </p:txBody>
      </p:sp>
      <p:sp>
        <p:nvSpPr>
          <p:cNvPr id="4" name="日付プレースホルダ 3"/>
          <p:cNvSpPr>
            <a:spLocks noGrp="1"/>
          </p:cNvSpPr>
          <p:nvPr>
            <p:ph type="dt" sz="half" idx="10"/>
          </p:nvPr>
        </p:nvSpPr>
        <p:spPr/>
        <p:txBody>
          <a:bodyPr/>
          <a:lstStyle/>
          <a:p>
            <a:fld id="{8D1F3B8F-3C3D-4790-A8B3-E14E21894251}" type="datetime1">
              <a:rPr kumimoji="1" lang="ja-JP" altLang="en-US" smtClean="0"/>
              <a:pPr/>
              <a:t>2015/7/1</a:t>
            </a:fld>
            <a:endParaRPr kumimoji="1" lang="ja-JP" altLang="en-US"/>
          </a:p>
        </p:txBody>
      </p:sp>
      <p:sp>
        <p:nvSpPr>
          <p:cNvPr id="5" name="スライド番号プレースホルダ 4"/>
          <p:cNvSpPr>
            <a:spLocks noGrp="1"/>
          </p:cNvSpPr>
          <p:nvPr>
            <p:ph type="sldNum" sz="quarter" idx="12"/>
          </p:nvPr>
        </p:nvSpPr>
        <p:spPr/>
        <p:txBody>
          <a:bodyPr/>
          <a:lstStyle/>
          <a:p>
            <a:fld id="{71FBC33D-7C77-4BB1-8995-96808F1EADA6}"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1156</Words>
  <Application>Microsoft Office PowerPoint</Application>
  <PresentationFormat>画面に合わせる (4:3)</PresentationFormat>
  <Paragraphs>61</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乳房再建手術体験者の語り における自己イメージ と楽観主義　　 ○いとうたけひこ1)　山崎　創2) 　渡邊愛祈3)　井上孝代4) 1)和光大学現代人間学部　 2)四谷ゆいクリニック 3)明治学院大学大学院　 4)明治学院大学心理学部 キーワード：乳がん、自己概念、病いの語り、 　　　　　原因帰属、探求の語り、回復の語り 日本応用心理学会第78回大会　 ポスター発表２　臨床・相談　11P-21　 90cm*180cm 信州大学人文学部棟　204演習室 2011年9月11日9:30-11:30　 責任在席時間9:30-10:30 </vt:lpstr>
      <vt:lpstr>【問題】①乳房再建手術とは</vt:lpstr>
      <vt:lpstr>【問題】② 患者の自己概念の変容</vt:lpstr>
      <vt:lpstr>PowerPoint プレゼンテーション</vt:lpstr>
      <vt:lpstr>【問題】③自己概念の仮説の拡張</vt:lpstr>
      <vt:lpstr>PowerPoint プレゼンテーション</vt:lpstr>
      <vt:lpstr>【方法】</vt:lpstr>
      <vt:lpstr>【結果と考察】自己概念</vt:lpstr>
      <vt:lpstr>【文献】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乳房再建手術体験者の語りにおける自己イメージと楽観主義　　 ○いとうたけひこ1)　山崎　創2)　渡邊愛祈3)　井上孝代4) （1)和光大学現代人間学部　2)四谷ゆいクリニック　3)明治学院大学大学院　4)明治学院大学心理学部） キーワード：乳がん、自己概念、病いの語り、原因帰属、探求の語り、回復の語り</dc:title>
  <dc:creator>Suwon</dc:creator>
  <cp:lastModifiedBy>TAKEHIKO ITO</cp:lastModifiedBy>
  <cp:revision>17</cp:revision>
  <cp:lastPrinted>2011-09-08T08:28:23Z</cp:lastPrinted>
  <dcterms:created xsi:type="dcterms:W3CDTF">2011-07-02T05:40:57Z</dcterms:created>
  <dcterms:modified xsi:type="dcterms:W3CDTF">2015-07-01T07:58:32Z</dcterms:modified>
</cp:coreProperties>
</file>